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2" r:id="rId4"/>
    <p:sldId id="258" r:id="rId5"/>
    <p:sldId id="264" r:id="rId6"/>
    <p:sldId id="278" r:id="rId7"/>
    <p:sldId id="265" r:id="rId8"/>
    <p:sldId id="266" r:id="rId9"/>
    <p:sldId id="275" r:id="rId10"/>
    <p:sldId id="274" r:id="rId11"/>
    <p:sldId id="276" r:id="rId12"/>
    <p:sldId id="267" r:id="rId13"/>
    <p:sldId id="273" r:id="rId14"/>
    <p:sldId id="268" r:id="rId15"/>
    <p:sldId id="269" r:id="rId16"/>
    <p:sldId id="270" r:id="rId17"/>
    <p:sldId id="271" r:id="rId18"/>
    <p:sldId id="277" r:id="rId19"/>
    <p:sldId id="272" r:id="rId20"/>
    <p:sldId id="26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jpe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D0639-D0FA-863F-9C9B-887896F78E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C7FD5AE-E190-BFF7-6798-183EBAF2A6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4FFFB36-2F80-0AC5-BA16-E069CB4E367E}"/>
              </a:ext>
            </a:extLst>
          </p:cNvPr>
          <p:cNvSpPr>
            <a:spLocks noGrp="1"/>
          </p:cNvSpPr>
          <p:nvPr>
            <p:ph type="dt" sz="half" idx="10"/>
          </p:nvPr>
        </p:nvSpPr>
        <p:spPr/>
        <p:txBody>
          <a:bodyPr/>
          <a:lstStyle/>
          <a:p>
            <a:fld id="{C7F5E08B-DC2E-4A97-B8F2-886A4F317782}" type="datetimeFigureOut">
              <a:rPr lang="en-US" smtClean="0"/>
              <a:t>11/10/2022</a:t>
            </a:fld>
            <a:endParaRPr lang="en-US"/>
          </a:p>
        </p:txBody>
      </p:sp>
      <p:sp>
        <p:nvSpPr>
          <p:cNvPr id="5" name="Footer Placeholder 4">
            <a:extLst>
              <a:ext uri="{FF2B5EF4-FFF2-40B4-BE49-F238E27FC236}">
                <a16:creationId xmlns:a16="http://schemas.microsoft.com/office/drawing/2014/main" id="{9B8A1172-B495-26EF-A896-183FD3268A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483938-7307-9D1E-3FAA-BA13863B4CA2}"/>
              </a:ext>
            </a:extLst>
          </p:cNvPr>
          <p:cNvSpPr>
            <a:spLocks noGrp="1"/>
          </p:cNvSpPr>
          <p:nvPr>
            <p:ph type="sldNum" sz="quarter" idx="12"/>
          </p:nvPr>
        </p:nvSpPr>
        <p:spPr/>
        <p:txBody>
          <a:bodyPr/>
          <a:lstStyle/>
          <a:p>
            <a:fld id="{8316DABF-B6A3-4C63-B97E-F678F50DF74D}" type="slidenum">
              <a:rPr lang="en-US" smtClean="0"/>
              <a:t>‹#›</a:t>
            </a:fld>
            <a:endParaRPr lang="en-US"/>
          </a:p>
        </p:txBody>
      </p:sp>
    </p:spTree>
    <p:extLst>
      <p:ext uri="{BB962C8B-B14F-4D97-AF65-F5344CB8AC3E}">
        <p14:creationId xmlns:p14="http://schemas.microsoft.com/office/powerpoint/2010/main" val="9266593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EBFD0-4084-76C9-3FC4-BE975F4B7F6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F34C1FE-417C-5DC8-0A76-B2F7E8116F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65A4A6-0C9C-C61B-C7BB-80D62598A041}"/>
              </a:ext>
            </a:extLst>
          </p:cNvPr>
          <p:cNvSpPr>
            <a:spLocks noGrp="1"/>
          </p:cNvSpPr>
          <p:nvPr>
            <p:ph type="dt" sz="half" idx="10"/>
          </p:nvPr>
        </p:nvSpPr>
        <p:spPr/>
        <p:txBody>
          <a:bodyPr/>
          <a:lstStyle/>
          <a:p>
            <a:fld id="{C7F5E08B-DC2E-4A97-B8F2-886A4F317782}" type="datetimeFigureOut">
              <a:rPr lang="en-US" smtClean="0"/>
              <a:t>11/10/2022</a:t>
            </a:fld>
            <a:endParaRPr lang="en-US"/>
          </a:p>
        </p:txBody>
      </p:sp>
      <p:sp>
        <p:nvSpPr>
          <p:cNvPr id="5" name="Footer Placeholder 4">
            <a:extLst>
              <a:ext uri="{FF2B5EF4-FFF2-40B4-BE49-F238E27FC236}">
                <a16:creationId xmlns:a16="http://schemas.microsoft.com/office/drawing/2014/main" id="{196DDF8F-BF25-5DA2-6EAA-A5033B51BA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303590-F1D0-8A21-77C5-20607045E95D}"/>
              </a:ext>
            </a:extLst>
          </p:cNvPr>
          <p:cNvSpPr>
            <a:spLocks noGrp="1"/>
          </p:cNvSpPr>
          <p:nvPr>
            <p:ph type="sldNum" sz="quarter" idx="12"/>
          </p:nvPr>
        </p:nvSpPr>
        <p:spPr/>
        <p:txBody>
          <a:bodyPr/>
          <a:lstStyle/>
          <a:p>
            <a:fld id="{8316DABF-B6A3-4C63-B97E-F678F50DF74D}" type="slidenum">
              <a:rPr lang="en-US" smtClean="0"/>
              <a:t>‹#›</a:t>
            </a:fld>
            <a:endParaRPr lang="en-US"/>
          </a:p>
        </p:txBody>
      </p:sp>
    </p:spTree>
    <p:extLst>
      <p:ext uri="{BB962C8B-B14F-4D97-AF65-F5344CB8AC3E}">
        <p14:creationId xmlns:p14="http://schemas.microsoft.com/office/powerpoint/2010/main" val="733368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A88265-14FD-7525-A7A9-86388C62AE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5F22216-C777-AC4B-CEA9-22A3243223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BCBA0B-2EEE-69E7-DB56-9B3AEC810D33}"/>
              </a:ext>
            </a:extLst>
          </p:cNvPr>
          <p:cNvSpPr>
            <a:spLocks noGrp="1"/>
          </p:cNvSpPr>
          <p:nvPr>
            <p:ph type="dt" sz="half" idx="10"/>
          </p:nvPr>
        </p:nvSpPr>
        <p:spPr/>
        <p:txBody>
          <a:bodyPr/>
          <a:lstStyle/>
          <a:p>
            <a:fld id="{C7F5E08B-DC2E-4A97-B8F2-886A4F317782}" type="datetimeFigureOut">
              <a:rPr lang="en-US" smtClean="0"/>
              <a:t>11/10/2022</a:t>
            </a:fld>
            <a:endParaRPr lang="en-US"/>
          </a:p>
        </p:txBody>
      </p:sp>
      <p:sp>
        <p:nvSpPr>
          <p:cNvPr id="5" name="Footer Placeholder 4">
            <a:extLst>
              <a:ext uri="{FF2B5EF4-FFF2-40B4-BE49-F238E27FC236}">
                <a16:creationId xmlns:a16="http://schemas.microsoft.com/office/drawing/2014/main" id="{205D7AB7-533C-6798-4A06-0818F783C7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2A0146-C635-D9A1-2066-940468108E1E}"/>
              </a:ext>
            </a:extLst>
          </p:cNvPr>
          <p:cNvSpPr>
            <a:spLocks noGrp="1"/>
          </p:cNvSpPr>
          <p:nvPr>
            <p:ph type="sldNum" sz="quarter" idx="12"/>
          </p:nvPr>
        </p:nvSpPr>
        <p:spPr/>
        <p:txBody>
          <a:bodyPr/>
          <a:lstStyle/>
          <a:p>
            <a:fld id="{8316DABF-B6A3-4C63-B97E-F678F50DF74D}" type="slidenum">
              <a:rPr lang="en-US" smtClean="0"/>
              <a:t>‹#›</a:t>
            </a:fld>
            <a:endParaRPr lang="en-US"/>
          </a:p>
        </p:txBody>
      </p:sp>
    </p:spTree>
    <p:extLst>
      <p:ext uri="{BB962C8B-B14F-4D97-AF65-F5344CB8AC3E}">
        <p14:creationId xmlns:p14="http://schemas.microsoft.com/office/powerpoint/2010/main" val="347251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07181-BEA9-1063-B7CC-B75C6F79FC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AADF15-8AD1-028A-BD5C-E6F88E3EF2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AB6F43-1DE6-1D9D-81BA-AF0EB843E69C}"/>
              </a:ext>
            </a:extLst>
          </p:cNvPr>
          <p:cNvSpPr>
            <a:spLocks noGrp="1"/>
          </p:cNvSpPr>
          <p:nvPr>
            <p:ph type="dt" sz="half" idx="10"/>
          </p:nvPr>
        </p:nvSpPr>
        <p:spPr/>
        <p:txBody>
          <a:bodyPr/>
          <a:lstStyle/>
          <a:p>
            <a:fld id="{C7F5E08B-DC2E-4A97-B8F2-886A4F317782}" type="datetimeFigureOut">
              <a:rPr lang="en-US" smtClean="0"/>
              <a:t>11/10/2022</a:t>
            </a:fld>
            <a:endParaRPr lang="en-US"/>
          </a:p>
        </p:txBody>
      </p:sp>
      <p:sp>
        <p:nvSpPr>
          <p:cNvPr id="5" name="Footer Placeholder 4">
            <a:extLst>
              <a:ext uri="{FF2B5EF4-FFF2-40B4-BE49-F238E27FC236}">
                <a16:creationId xmlns:a16="http://schemas.microsoft.com/office/drawing/2014/main" id="{6F00FB04-C467-EE31-E7B1-144AFA502C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3C2472-36A2-8B45-4D3B-90BC6344D6CD}"/>
              </a:ext>
            </a:extLst>
          </p:cNvPr>
          <p:cNvSpPr>
            <a:spLocks noGrp="1"/>
          </p:cNvSpPr>
          <p:nvPr>
            <p:ph type="sldNum" sz="quarter" idx="12"/>
          </p:nvPr>
        </p:nvSpPr>
        <p:spPr/>
        <p:txBody>
          <a:bodyPr/>
          <a:lstStyle/>
          <a:p>
            <a:fld id="{8316DABF-B6A3-4C63-B97E-F678F50DF74D}" type="slidenum">
              <a:rPr lang="en-US" smtClean="0"/>
              <a:t>‹#›</a:t>
            </a:fld>
            <a:endParaRPr lang="en-US"/>
          </a:p>
        </p:txBody>
      </p:sp>
    </p:spTree>
    <p:extLst>
      <p:ext uri="{BB962C8B-B14F-4D97-AF65-F5344CB8AC3E}">
        <p14:creationId xmlns:p14="http://schemas.microsoft.com/office/powerpoint/2010/main" val="1169405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1A756-5221-95CA-781B-92B9A8A13DD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3E4EA3-316F-399B-A381-985DD0BE4E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212FC4-F720-E0D5-E5EC-5BF920F5DE9F}"/>
              </a:ext>
            </a:extLst>
          </p:cNvPr>
          <p:cNvSpPr>
            <a:spLocks noGrp="1"/>
          </p:cNvSpPr>
          <p:nvPr>
            <p:ph type="dt" sz="half" idx="10"/>
          </p:nvPr>
        </p:nvSpPr>
        <p:spPr/>
        <p:txBody>
          <a:bodyPr/>
          <a:lstStyle/>
          <a:p>
            <a:fld id="{C7F5E08B-DC2E-4A97-B8F2-886A4F317782}" type="datetimeFigureOut">
              <a:rPr lang="en-US" smtClean="0"/>
              <a:t>11/10/2022</a:t>
            </a:fld>
            <a:endParaRPr lang="en-US"/>
          </a:p>
        </p:txBody>
      </p:sp>
      <p:sp>
        <p:nvSpPr>
          <p:cNvPr id="5" name="Footer Placeholder 4">
            <a:extLst>
              <a:ext uri="{FF2B5EF4-FFF2-40B4-BE49-F238E27FC236}">
                <a16:creationId xmlns:a16="http://schemas.microsoft.com/office/drawing/2014/main" id="{435BF2CD-F486-ADB2-B8B0-A035296B8F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510942-E871-FDB2-32C2-1F8983EABE5D}"/>
              </a:ext>
            </a:extLst>
          </p:cNvPr>
          <p:cNvSpPr>
            <a:spLocks noGrp="1"/>
          </p:cNvSpPr>
          <p:nvPr>
            <p:ph type="sldNum" sz="quarter" idx="12"/>
          </p:nvPr>
        </p:nvSpPr>
        <p:spPr/>
        <p:txBody>
          <a:bodyPr/>
          <a:lstStyle/>
          <a:p>
            <a:fld id="{8316DABF-B6A3-4C63-B97E-F678F50DF74D}" type="slidenum">
              <a:rPr lang="en-US" smtClean="0"/>
              <a:t>‹#›</a:t>
            </a:fld>
            <a:endParaRPr lang="en-US"/>
          </a:p>
        </p:txBody>
      </p:sp>
    </p:spTree>
    <p:extLst>
      <p:ext uri="{BB962C8B-B14F-4D97-AF65-F5344CB8AC3E}">
        <p14:creationId xmlns:p14="http://schemas.microsoft.com/office/powerpoint/2010/main" val="4173943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B0C81-5FE3-727D-DA10-8C6BEE4092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66352D-C01D-5F63-B916-CD0A429F25C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2BFA93-87C9-4E90-2397-D6E84060E40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6142031-5AA2-6D14-FE09-B8EB75D71030}"/>
              </a:ext>
            </a:extLst>
          </p:cNvPr>
          <p:cNvSpPr>
            <a:spLocks noGrp="1"/>
          </p:cNvSpPr>
          <p:nvPr>
            <p:ph type="dt" sz="half" idx="10"/>
          </p:nvPr>
        </p:nvSpPr>
        <p:spPr/>
        <p:txBody>
          <a:bodyPr/>
          <a:lstStyle/>
          <a:p>
            <a:fld id="{C7F5E08B-DC2E-4A97-B8F2-886A4F317782}" type="datetimeFigureOut">
              <a:rPr lang="en-US" smtClean="0"/>
              <a:t>11/10/2022</a:t>
            </a:fld>
            <a:endParaRPr lang="en-US"/>
          </a:p>
        </p:txBody>
      </p:sp>
      <p:sp>
        <p:nvSpPr>
          <p:cNvPr id="6" name="Footer Placeholder 5">
            <a:extLst>
              <a:ext uri="{FF2B5EF4-FFF2-40B4-BE49-F238E27FC236}">
                <a16:creationId xmlns:a16="http://schemas.microsoft.com/office/drawing/2014/main" id="{6923B4BC-42C3-DDA6-3E03-0A9B0F72D4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73D821-6292-BD71-8554-FFA6B6FCC1D2}"/>
              </a:ext>
            </a:extLst>
          </p:cNvPr>
          <p:cNvSpPr>
            <a:spLocks noGrp="1"/>
          </p:cNvSpPr>
          <p:nvPr>
            <p:ph type="sldNum" sz="quarter" idx="12"/>
          </p:nvPr>
        </p:nvSpPr>
        <p:spPr/>
        <p:txBody>
          <a:bodyPr/>
          <a:lstStyle/>
          <a:p>
            <a:fld id="{8316DABF-B6A3-4C63-B97E-F678F50DF74D}" type="slidenum">
              <a:rPr lang="en-US" smtClean="0"/>
              <a:t>‹#›</a:t>
            </a:fld>
            <a:endParaRPr lang="en-US"/>
          </a:p>
        </p:txBody>
      </p:sp>
    </p:spTree>
    <p:extLst>
      <p:ext uri="{BB962C8B-B14F-4D97-AF65-F5344CB8AC3E}">
        <p14:creationId xmlns:p14="http://schemas.microsoft.com/office/powerpoint/2010/main" val="4196262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28435-4E26-17FF-DE17-ED98C0498C5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17EA38-8BDB-3449-CF61-7EFF25B57E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158F6D-5804-E84E-7171-C87B9EC964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A732DEA-6931-5D80-7206-BE69F72A9D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97BDA5-930F-C9C0-D93A-C1BA7ABA67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BB12BB3-FB0B-8E56-9992-23D6B9F4638A}"/>
              </a:ext>
            </a:extLst>
          </p:cNvPr>
          <p:cNvSpPr>
            <a:spLocks noGrp="1"/>
          </p:cNvSpPr>
          <p:nvPr>
            <p:ph type="dt" sz="half" idx="10"/>
          </p:nvPr>
        </p:nvSpPr>
        <p:spPr/>
        <p:txBody>
          <a:bodyPr/>
          <a:lstStyle/>
          <a:p>
            <a:fld id="{C7F5E08B-DC2E-4A97-B8F2-886A4F317782}" type="datetimeFigureOut">
              <a:rPr lang="en-US" smtClean="0"/>
              <a:t>11/10/2022</a:t>
            </a:fld>
            <a:endParaRPr lang="en-US"/>
          </a:p>
        </p:txBody>
      </p:sp>
      <p:sp>
        <p:nvSpPr>
          <p:cNvPr id="8" name="Footer Placeholder 7">
            <a:extLst>
              <a:ext uri="{FF2B5EF4-FFF2-40B4-BE49-F238E27FC236}">
                <a16:creationId xmlns:a16="http://schemas.microsoft.com/office/drawing/2014/main" id="{8D7B3577-DC36-FDEB-3F44-D73648CF14D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8D45CA3-91B2-42AA-818B-F42AD0EBB102}"/>
              </a:ext>
            </a:extLst>
          </p:cNvPr>
          <p:cNvSpPr>
            <a:spLocks noGrp="1"/>
          </p:cNvSpPr>
          <p:nvPr>
            <p:ph type="sldNum" sz="quarter" idx="12"/>
          </p:nvPr>
        </p:nvSpPr>
        <p:spPr/>
        <p:txBody>
          <a:bodyPr/>
          <a:lstStyle/>
          <a:p>
            <a:fld id="{8316DABF-B6A3-4C63-B97E-F678F50DF74D}" type="slidenum">
              <a:rPr lang="en-US" smtClean="0"/>
              <a:t>‹#›</a:t>
            </a:fld>
            <a:endParaRPr lang="en-US"/>
          </a:p>
        </p:txBody>
      </p:sp>
    </p:spTree>
    <p:extLst>
      <p:ext uri="{BB962C8B-B14F-4D97-AF65-F5344CB8AC3E}">
        <p14:creationId xmlns:p14="http://schemas.microsoft.com/office/powerpoint/2010/main" val="7119933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154A1-0013-F03C-4034-72F0C6CA79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4FB941C-573C-A640-2FDB-E5C89BE91377}"/>
              </a:ext>
            </a:extLst>
          </p:cNvPr>
          <p:cNvSpPr>
            <a:spLocks noGrp="1"/>
          </p:cNvSpPr>
          <p:nvPr>
            <p:ph type="dt" sz="half" idx="10"/>
          </p:nvPr>
        </p:nvSpPr>
        <p:spPr/>
        <p:txBody>
          <a:bodyPr/>
          <a:lstStyle/>
          <a:p>
            <a:fld id="{C7F5E08B-DC2E-4A97-B8F2-886A4F317782}" type="datetimeFigureOut">
              <a:rPr lang="en-US" smtClean="0"/>
              <a:t>11/10/2022</a:t>
            </a:fld>
            <a:endParaRPr lang="en-US"/>
          </a:p>
        </p:txBody>
      </p:sp>
      <p:sp>
        <p:nvSpPr>
          <p:cNvPr id="4" name="Footer Placeholder 3">
            <a:extLst>
              <a:ext uri="{FF2B5EF4-FFF2-40B4-BE49-F238E27FC236}">
                <a16:creationId xmlns:a16="http://schemas.microsoft.com/office/drawing/2014/main" id="{BD5CD878-EF0F-AC92-5F6B-EC0E0B54C84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7BC321C-E2CA-2E94-9576-7C35A92A1D0C}"/>
              </a:ext>
            </a:extLst>
          </p:cNvPr>
          <p:cNvSpPr>
            <a:spLocks noGrp="1"/>
          </p:cNvSpPr>
          <p:nvPr>
            <p:ph type="sldNum" sz="quarter" idx="12"/>
          </p:nvPr>
        </p:nvSpPr>
        <p:spPr/>
        <p:txBody>
          <a:bodyPr/>
          <a:lstStyle/>
          <a:p>
            <a:fld id="{8316DABF-B6A3-4C63-B97E-F678F50DF74D}" type="slidenum">
              <a:rPr lang="en-US" smtClean="0"/>
              <a:t>‹#›</a:t>
            </a:fld>
            <a:endParaRPr lang="en-US"/>
          </a:p>
        </p:txBody>
      </p:sp>
    </p:spTree>
    <p:extLst>
      <p:ext uri="{BB962C8B-B14F-4D97-AF65-F5344CB8AC3E}">
        <p14:creationId xmlns:p14="http://schemas.microsoft.com/office/powerpoint/2010/main" val="3710882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DAA672-8A6C-000A-A87D-B02DFAFC0A24}"/>
              </a:ext>
            </a:extLst>
          </p:cNvPr>
          <p:cNvSpPr>
            <a:spLocks noGrp="1"/>
          </p:cNvSpPr>
          <p:nvPr>
            <p:ph type="dt" sz="half" idx="10"/>
          </p:nvPr>
        </p:nvSpPr>
        <p:spPr/>
        <p:txBody>
          <a:bodyPr/>
          <a:lstStyle/>
          <a:p>
            <a:fld id="{C7F5E08B-DC2E-4A97-B8F2-886A4F317782}" type="datetimeFigureOut">
              <a:rPr lang="en-US" smtClean="0"/>
              <a:t>11/10/2022</a:t>
            </a:fld>
            <a:endParaRPr lang="en-US"/>
          </a:p>
        </p:txBody>
      </p:sp>
      <p:sp>
        <p:nvSpPr>
          <p:cNvPr id="3" name="Footer Placeholder 2">
            <a:extLst>
              <a:ext uri="{FF2B5EF4-FFF2-40B4-BE49-F238E27FC236}">
                <a16:creationId xmlns:a16="http://schemas.microsoft.com/office/drawing/2014/main" id="{D9E83EDD-83DC-7109-6095-7669CB45122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DFC23C-2618-EDC2-D53C-0384101F4747}"/>
              </a:ext>
            </a:extLst>
          </p:cNvPr>
          <p:cNvSpPr>
            <a:spLocks noGrp="1"/>
          </p:cNvSpPr>
          <p:nvPr>
            <p:ph type="sldNum" sz="quarter" idx="12"/>
          </p:nvPr>
        </p:nvSpPr>
        <p:spPr/>
        <p:txBody>
          <a:bodyPr/>
          <a:lstStyle/>
          <a:p>
            <a:fld id="{8316DABF-B6A3-4C63-B97E-F678F50DF74D}" type="slidenum">
              <a:rPr lang="en-US" smtClean="0"/>
              <a:t>‹#›</a:t>
            </a:fld>
            <a:endParaRPr lang="en-US"/>
          </a:p>
        </p:txBody>
      </p:sp>
    </p:spTree>
    <p:extLst>
      <p:ext uri="{BB962C8B-B14F-4D97-AF65-F5344CB8AC3E}">
        <p14:creationId xmlns:p14="http://schemas.microsoft.com/office/powerpoint/2010/main" val="892704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90DCD-48AF-0863-2271-37E5795B85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F1EC933-8C3E-7B2B-6983-2CF7FFBB18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FF836AB-AC3F-52B5-CEB4-FDB03164A4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23B617-48E7-4141-D42E-CCB30ED47F35}"/>
              </a:ext>
            </a:extLst>
          </p:cNvPr>
          <p:cNvSpPr>
            <a:spLocks noGrp="1"/>
          </p:cNvSpPr>
          <p:nvPr>
            <p:ph type="dt" sz="half" idx="10"/>
          </p:nvPr>
        </p:nvSpPr>
        <p:spPr/>
        <p:txBody>
          <a:bodyPr/>
          <a:lstStyle/>
          <a:p>
            <a:fld id="{C7F5E08B-DC2E-4A97-B8F2-886A4F317782}" type="datetimeFigureOut">
              <a:rPr lang="en-US" smtClean="0"/>
              <a:t>11/10/2022</a:t>
            </a:fld>
            <a:endParaRPr lang="en-US"/>
          </a:p>
        </p:txBody>
      </p:sp>
      <p:sp>
        <p:nvSpPr>
          <p:cNvPr id="6" name="Footer Placeholder 5">
            <a:extLst>
              <a:ext uri="{FF2B5EF4-FFF2-40B4-BE49-F238E27FC236}">
                <a16:creationId xmlns:a16="http://schemas.microsoft.com/office/drawing/2014/main" id="{79A6B9FD-8257-0FAC-EE9A-BF3ED50437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3183AE-B7AF-110F-0F7B-F51047BB62FB}"/>
              </a:ext>
            </a:extLst>
          </p:cNvPr>
          <p:cNvSpPr>
            <a:spLocks noGrp="1"/>
          </p:cNvSpPr>
          <p:nvPr>
            <p:ph type="sldNum" sz="quarter" idx="12"/>
          </p:nvPr>
        </p:nvSpPr>
        <p:spPr/>
        <p:txBody>
          <a:bodyPr/>
          <a:lstStyle/>
          <a:p>
            <a:fld id="{8316DABF-B6A3-4C63-B97E-F678F50DF74D}" type="slidenum">
              <a:rPr lang="en-US" smtClean="0"/>
              <a:t>‹#›</a:t>
            </a:fld>
            <a:endParaRPr lang="en-US"/>
          </a:p>
        </p:txBody>
      </p:sp>
    </p:spTree>
    <p:extLst>
      <p:ext uri="{BB962C8B-B14F-4D97-AF65-F5344CB8AC3E}">
        <p14:creationId xmlns:p14="http://schemas.microsoft.com/office/powerpoint/2010/main" val="17765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C9593-B852-2231-2C30-5155593360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B016F7-2D08-357C-D746-316956FA88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E54A3CC-9AD1-AED6-F5FB-34EF9398D9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521088-E89A-DFE3-4ECD-E04439513C17}"/>
              </a:ext>
            </a:extLst>
          </p:cNvPr>
          <p:cNvSpPr>
            <a:spLocks noGrp="1"/>
          </p:cNvSpPr>
          <p:nvPr>
            <p:ph type="dt" sz="half" idx="10"/>
          </p:nvPr>
        </p:nvSpPr>
        <p:spPr/>
        <p:txBody>
          <a:bodyPr/>
          <a:lstStyle/>
          <a:p>
            <a:fld id="{C7F5E08B-DC2E-4A97-B8F2-886A4F317782}" type="datetimeFigureOut">
              <a:rPr lang="en-US" smtClean="0"/>
              <a:t>11/10/2022</a:t>
            </a:fld>
            <a:endParaRPr lang="en-US"/>
          </a:p>
        </p:txBody>
      </p:sp>
      <p:sp>
        <p:nvSpPr>
          <p:cNvPr id="6" name="Footer Placeholder 5">
            <a:extLst>
              <a:ext uri="{FF2B5EF4-FFF2-40B4-BE49-F238E27FC236}">
                <a16:creationId xmlns:a16="http://schemas.microsoft.com/office/drawing/2014/main" id="{21C4A475-7995-8851-19E4-E7C8C2F5A1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9B1A03-DEE2-B5E2-A0B8-E3FEDEFBEED8}"/>
              </a:ext>
            </a:extLst>
          </p:cNvPr>
          <p:cNvSpPr>
            <a:spLocks noGrp="1"/>
          </p:cNvSpPr>
          <p:nvPr>
            <p:ph type="sldNum" sz="quarter" idx="12"/>
          </p:nvPr>
        </p:nvSpPr>
        <p:spPr/>
        <p:txBody>
          <a:bodyPr/>
          <a:lstStyle/>
          <a:p>
            <a:fld id="{8316DABF-B6A3-4C63-B97E-F678F50DF74D}" type="slidenum">
              <a:rPr lang="en-US" smtClean="0"/>
              <a:t>‹#›</a:t>
            </a:fld>
            <a:endParaRPr lang="en-US"/>
          </a:p>
        </p:txBody>
      </p:sp>
    </p:spTree>
    <p:extLst>
      <p:ext uri="{BB962C8B-B14F-4D97-AF65-F5344CB8AC3E}">
        <p14:creationId xmlns:p14="http://schemas.microsoft.com/office/powerpoint/2010/main" val="24904038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751E0E-8623-6513-B708-32E8A3DBAA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B94DE9-DBEA-7764-13F1-220D63213A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DFB52D-40E2-80AF-ABEF-9A6C3F9D72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F5E08B-DC2E-4A97-B8F2-886A4F317782}" type="datetimeFigureOut">
              <a:rPr lang="en-US" smtClean="0"/>
              <a:t>11/10/2022</a:t>
            </a:fld>
            <a:endParaRPr lang="en-US"/>
          </a:p>
        </p:txBody>
      </p:sp>
      <p:sp>
        <p:nvSpPr>
          <p:cNvPr id="5" name="Footer Placeholder 4">
            <a:extLst>
              <a:ext uri="{FF2B5EF4-FFF2-40B4-BE49-F238E27FC236}">
                <a16:creationId xmlns:a16="http://schemas.microsoft.com/office/drawing/2014/main" id="{57484B45-072A-4138-4EBD-8EDA9B473F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AC33A87-A367-7001-DC4F-3C05EC04CFB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16DABF-B6A3-4C63-B97E-F678F50DF74D}" type="slidenum">
              <a:rPr lang="en-US" smtClean="0"/>
              <a:t>‹#›</a:t>
            </a:fld>
            <a:endParaRPr lang="en-US"/>
          </a:p>
        </p:txBody>
      </p:sp>
    </p:spTree>
    <p:extLst>
      <p:ext uri="{BB962C8B-B14F-4D97-AF65-F5344CB8AC3E}">
        <p14:creationId xmlns:p14="http://schemas.microsoft.com/office/powerpoint/2010/main" val="15534445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data/telecom_customer_churn.csv"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2" name="Rectangle 13">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yellow figures and a red figure on the other side">
            <a:extLst>
              <a:ext uri="{FF2B5EF4-FFF2-40B4-BE49-F238E27FC236}">
                <a16:creationId xmlns:a16="http://schemas.microsoft.com/office/drawing/2014/main" id="{9219D8D4-4EAB-D756-A702-61C0C63FC2EF}"/>
              </a:ext>
            </a:extLst>
          </p:cNvPr>
          <p:cNvPicPr>
            <a:picLocks noChangeAspect="1"/>
          </p:cNvPicPr>
          <p:nvPr/>
        </p:nvPicPr>
        <p:blipFill rotWithShape="1">
          <a:blip r:embed="rId2">
            <a:alphaModFix amt="50000"/>
          </a:blip>
          <a:srcRect t="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D9A82CD9-FF13-7C69-CFA9-B5C84A0B0184}"/>
              </a:ext>
            </a:extLst>
          </p:cNvPr>
          <p:cNvSpPr>
            <a:spLocks noGrp="1"/>
          </p:cNvSpPr>
          <p:nvPr>
            <p:ph type="ctrTitle"/>
          </p:nvPr>
        </p:nvSpPr>
        <p:spPr>
          <a:xfrm>
            <a:off x="1524000" y="1122362"/>
            <a:ext cx="9144000" cy="2900518"/>
          </a:xfrm>
        </p:spPr>
        <p:txBody>
          <a:bodyPr>
            <a:normAutofit/>
          </a:bodyPr>
          <a:lstStyle/>
          <a:p>
            <a:r>
              <a:rPr lang="en-GB" b="1">
                <a:solidFill>
                  <a:srgbClr val="FFFFFF"/>
                </a:solidFill>
              </a:rPr>
              <a:t>Customer Classifiers</a:t>
            </a:r>
            <a:endParaRPr lang="en-US" b="1">
              <a:solidFill>
                <a:srgbClr val="FFFFFF"/>
              </a:solidFill>
            </a:endParaRPr>
          </a:p>
        </p:txBody>
      </p:sp>
      <p:sp>
        <p:nvSpPr>
          <p:cNvPr id="3" name="Subtitle 2">
            <a:extLst>
              <a:ext uri="{FF2B5EF4-FFF2-40B4-BE49-F238E27FC236}">
                <a16:creationId xmlns:a16="http://schemas.microsoft.com/office/drawing/2014/main" id="{D0E510A0-9453-5BA9-629A-56EB7721615D}"/>
              </a:ext>
            </a:extLst>
          </p:cNvPr>
          <p:cNvSpPr>
            <a:spLocks noGrp="1"/>
          </p:cNvSpPr>
          <p:nvPr>
            <p:ph type="subTitle" idx="1"/>
          </p:nvPr>
        </p:nvSpPr>
        <p:spPr>
          <a:xfrm>
            <a:off x="1524000" y="4159404"/>
            <a:ext cx="9144000" cy="1098395"/>
          </a:xfrm>
        </p:spPr>
        <p:txBody>
          <a:bodyPr>
            <a:noAutofit/>
          </a:bodyPr>
          <a:lstStyle/>
          <a:p>
            <a:r>
              <a:rPr lang="en-GB" sz="1800" b="1" dirty="0">
                <a:solidFill>
                  <a:srgbClr val="FFFFFF"/>
                </a:solidFill>
              </a:rPr>
              <a:t>Group 3:</a:t>
            </a:r>
          </a:p>
          <a:p>
            <a:pPr marL="342900" lvl="0" indent="-342900">
              <a:buFont typeface="Calibri" panose="020F0502020204030204" pitchFamily="34" charset="0"/>
              <a:buChar char="-"/>
            </a:pPr>
            <a:r>
              <a:rPr lang="en-GB"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Kantai Melau</a:t>
            </a:r>
            <a:endParaRPr lang="en-US" sz="18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Calibri" panose="020F0502020204030204" pitchFamily="34" charset="0"/>
              <a:buChar char="-"/>
            </a:pPr>
            <a:r>
              <a:rPr lang="en-GB"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Calum Knight</a:t>
            </a:r>
            <a:endParaRPr lang="en-US" sz="18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Calibri" panose="020F0502020204030204" pitchFamily="34" charset="0"/>
              <a:buChar char="-"/>
            </a:pPr>
            <a:r>
              <a:rPr lang="en-GB" sz="1800" dirty="0" err="1">
                <a:solidFill>
                  <a:srgbClr val="FFFFFF"/>
                </a:solidFill>
                <a:effectLst/>
                <a:latin typeface="Calibri" panose="020F0502020204030204" pitchFamily="34" charset="0"/>
                <a:ea typeface="Calibri" panose="020F0502020204030204" pitchFamily="34" charset="0"/>
                <a:cs typeface="Calibri" panose="020F0502020204030204" pitchFamily="34" charset="0"/>
              </a:rPr>
              <a:t>Adna</a:t>
            </a:r>
            <a:endParaRPr lang="en-US" sz="18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spcAft>
                <a:spcPts val="800"/>
              </a:spcAft>
              <a:buFont typeface="Calibri" panose="020F0502020204030204" pitchFamily="34" charset="0"/>
              <a:buChar char="-"/>
            </a:pPr>
            <a:r>
              <a:rPr lang="en-GB" sz="1800" dirty="0">
                <a:solidFill>
                  <a:srgbClr val="FFFFFF"/>
                </a:solidFill>
                <a:effectLst/>
                <a:latin typeface="Calibri" panose="020F0502020204030204" pitchFamily="34" charset="0"/>
                <a:ea typeface="Calibri" panose="020F0502020204030204" pitchFamily="34" charset="0"/>
                <a:cs typeface="Calibri" panose="020F0502020204030204" pitchFamily="34" charset="0"/>
              </a:rPr>
              <a:t>Nnamdi </a:t>
            </a:r>
            <a:r>
              <a:rPr lang="en-GB" sz="1800" dirty="0" err="1">
                <a:solidFill>
                  <a:srgbClr val="FFFFFF"/>
                </a:solidFill>
                <a:effectLst/>
                <a:latin typeface="Calibri" panose="020F0502020204030204" pitchFamily="34" charset="0"/>
                <a:ea typeface="Calibri" panose="020F0502020204030204" pitchFamily="34" charset="0"/>
                <a:cs typeface="Calibri" panose="020F0502020204030204" pitchFamily="34" charset="0"/>
              </a:rPr>
              <a:t>Okoroji</a:t>
            </a:r>
            <a:endParaRPr lang="en-US" sz="18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solidFill>
                <a:srgbClr val="FFFFFF"/>
              </a:solidFill>
            </a:endParaRPr>
          </a:p>
        </p:txBody>
      </p:sp>
    </p:spTree>
    <p:extLst>
      <p:ext uri="{BB962C8B-B14F-4D97-AF65-F5344CB8AC3E}">
        <p14:creationId xmlns:p14="http://schemas.microsoft.com/office/powerpoint/2010/main" val="10059644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Wooden blocks stacked to create a bar graph">
            <a:extLst>
              <a:ext uri="{FF2B5EF4-FFF2-40B4-BE49-F238E27FC236}">
                <a16:creationId xmlns:a16="http://schemas.microsoft.com/office/drawing/2014/main" id="{4F448396-0D54-49FF-D287-E449EDAE2CEC}"/>
              </a:ext>
            </a:extLst>
          </p:cNvPr>
          <p:cNvPicPr>
            <a:picLocks noChangeAspect="1"/>
          </p:cNvPicPr>
          <p:nvPr/>
        </p:nvPicPr>
        <p:blipFill rotWithShape="1">
          <a:blip r:embed="rId2"/>
          <a:srcRect l="576" r="15051" b="-1"/>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2D19C37-5F18-00E3-96C5-CE9880C42572}"/>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t>Customer Classification</a:t>
            </a:r>
          </a:p>
        </p:txBody>
      </p:sp>
      <p:sp>
        <p:nvSpPr>
          <p:cNvPr id="3" name="Content Placeholder 2">
            <a:extLst>
              <a:ext uri="{FF2B5EF4-FFF2-40B4-BE49-F238E27FC236}">
                <a16:creationId xmlns:a16="http://schemas.microsoft.com/office/drawing/2014/main" id="{CA328513-7AD5-40D5-7D49-BD71E84CF537}"/>
              </a:ext>
            </a:extLst>
          </p:cNvPr>
          <p:cNvSpPr>
            <a:spLocks noGrp="1"/>
          </p:cNvSpPr>
          <p:nvPr>
            <p:ph idx="1"/>
          </p:nvPr>
        </p:nvSpPr>
        <p:spPr>
          <a:xfrm>
            <a:off x="477980" y="4872922"/>
            <a:ext cx="4023359" cy="1208141"/>
          </a:xfrm>
        </p:spPr>
        <p:txBody>
          <a:bodyPr vert="horz" lIns="91440" tIns="45720" rIns="91440" bIns="45720" rtlCol="0">
            <a:normAutofit/>
          </a:bodyPr>
          <a:lstStyle/>
          <a:p>
            <a:pPr marL="0" indent="0">
              <a:buNone/>
            </a:pPr>
            <a:endParaRPr lang="en-US" sz="2000" dirty="0"/>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574610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DCB1FC7E-12C1-DC23-C9E3-5A9A244E4948}"/>
              </a:ext>
            </a:extLst>
          </p:cNvPr>
          <p:cNvSpPr>
            <a:spLocks noGrp="1"/>
          </p:cNvSpPr>
          <p:nvPr>
            <p:ph type="title"/>
          </p:nvPr>
        </p:nvSpPr>
        <p:spPr>
          <a:xfrm>
            <a:off x="1014141" y="1450655"/>
            <a:ext cx="3932030" cy="3956690"/>
          </a:xfrm>
        </p:spPr>
        <p:txBody>
          <a:bodyPr anchor="ctr">
            <a:normAutofit/>
          </a:bodyPr>
          <a:lstStyle/>
          <a:p>
            <a:endParaRPr lang="en-US" sz="8000" dirty="0">
              <a:solidFill>
                <a:schemeClr val="bg1"/>
              </a:solidFill>
            </a:endParaRPr>
          </a:p>
        </p:txBody>
      </p:sp>
      <p:cxnSp>
        <p:nvCxnSpPr>
          <p:cNvPr id="10" name="Straight Connector 9">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B617B9C-B768-0330-3F37-380295EFFC3A}"/>
              </a:ext>
            </a:extLst>
          </p:cNvPr>
          <p:cNvSpPr>
            <a:spLocks noGrp="1"/>
          </p:cNvSpPr>
          <p:nvPr>
            <p:ph idx="1"/>
          </p:nvPr>
        </p:nvSpPr>
        <p:spPr>
          <a:xfrm>
            <a:off x="6096000" y="1108061"/>
            <a:ext cx="5008901" cy="4571972"/>
          </a:xfrm>
        </p:spPr>
        <p:txBody>
          <a:bodyPr anchor="ctr">
            <a:normAutofit/>
          </a:bodyPr>
          <a:lstStyle/>
          <a:p>
            <a:r>
              <a:rPr lang="en-GB" sz="2000">
                <a:solidFill>
                  <a:schemeClr val="bg1"/>
                </a:solidFill>
              </a:rPr>
              <a:t>Unsupervised learning used to categorize the customers.</a:t>
            </a:r>
          </a:p>
          <a:p>
            <a:r>
              <a:rPr lang="en-GB" sz="2000">
                <a:solidFill>
                  <a:schemeClr val="bg1"/>
                </a:solidFill>
              </a:rPr>
              <a:t>Performed 4 different explorations on the clusters:</a:t>
            </a:r>
          </a:p>
          <a:p>
            <a:pPr marL="514350" indent="-514350">
              <a:buFont typeface="+mj-lt"/>
              <a:buAutoNum type="arabicPeriod"/>
            </a:pPr>
            <a:r>
              <a:rPr lang="en-GB" sz="2000">
                <a:solidFill>
                  <a:schemeClr val="bg1"/>
                </a:solidFill>
              </a:rPr>
              <a:t>Using both PCA and t-SNE in K-means</a:t>
            </a:r>
          </a:p>
          <a:p>
            <a:pPr marL="514350" indent="-514350">
              <a:buFont typeface="+mj-lt"/>
              <a:buAutoNum type="arabicPeriod"/>
            </a:pPr>
            <a:r>
              <a:rPr lang="en-GB" sz="2000">
                <a:solidFill>
                  <a:schemeClr val="bg1"/>
                </a:solidFill>
              </a:rPr>
              <a:t>Using t-SNE only in K-means</a:t>
            </a:r>
          </a:p>
          <a:p>
            <a:pPr marL="514350" indent="-514350">
              <a:buFont typeface="+mj-lt"/>
              <a:buAutoNum type="arabicPeriod"/>
            </a:pPr>
            <a:r>
              <a:rPr lang="en-GB" sz="2000">
                <a:solidFill>
                  <a:schemeClr val="bg1"/>
                </a:solidFill>
              </a:rPr>
              <a:t>Using PCA only in K-means</a:t>
            </a:r>
          </a:p>
          <a:p>
            <a:pPr marL="514350" indent="-514350">
              <a:buFont typeface="+mj-lt"/>
              <a:buAutoNum type="arabicPeriod"/>
            </a:pPr>
            <a:r>
              <a:rPr lang="en-GB" sz="2000">
                <a:solidFill>
                  <a:schemeClr val="bg1"/>
                </a:solidFill>
              </a:rPr>
              <a:t>Using hierarchical clustering by use of a dendogram </a:t>
            </a:r>
            <a:endParaRPr lang="en-US" sz="2000">
              <a:solidFill>
                <a:schemeClr val="bg1"/>
              </a:solidFill>
            </a:endParaRPr>
          </a:p>
        </p:txBody>
      </p:sp>
    </p:spTree>
    <p:extLst>
      <p:ext uri="{BB962C8B-B14F-4D97-AF65-F5344CB8AC3E}">
        <p14:creationId xmlns:p14="http://schemas.microsoft.com/office/powerpoint/2010/main" val="33208839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E708407-D01D-4E57-8998-FF799DBC3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E3BC03-9201-3D5B-00D5-A969F6F3CA10}"/>
              </a:ext>
            </a:extLst>
          </p:cNvPr>
          <p:cNvSpPr>
            <a:spLocks noGrp="1"/>
          </p:cNvSpPr>
          <p:nvPr>
            <p:ph type="title"/>
          </p:nvPr>
        </p:nvSpPr>
        <p:spPr>
          <a:xfrm>
            <a:off x="699723" y="1622066"/>
            <a:ext cx="3554226" cy="2663688"/>
          </a:xfrm>
        </p:spPr>
        <p:txBody>
          <a:bodyPr vert="horz" lIns="91440" tIns="45720" rIns="91440" bIns="45720" rtlCol="0" anchor="b">
            <a:normAutofit/>
          </a:bodyPr>
          <a:lstStyle/>
          <a:p>
            <a:r>
              <a:rPr lang="en-US" sz="3700" kern="1200">
                <a:solidFill>
                  <a:schemeClr val="bg1"/>
                </a:solidFill>
                <a:latin typeface="+mj-lt"/>
                <a:ea typeface="+mj-ea"/>
                <a:cs typeface="+mj-cs"/>
              </a:rPr>
              <a:t>Customer Segmentation</a:t>
            </a:r>
            <a:br>
              <a:rPr lang="en-US" sz="3700" kern="1200">
                <a:solidFill>
                  <a:schemeClr val="bg1"/>
                </a:solidFill>
                <a:latin typeface="+mj-lt"/>
                <a:ea typeface="+mj-ea"/>
                <a:cs typeface="+mj-cs"/>
              </a:rPr>
            </a:br>
            <a:r>
              <a:rPr lang="en-US" sz="3700" kern="1200">
                <a:solidFill>
                  <a:schemeClr val="bg1"/>
                </a:solidFill>
                <a:latin typeface="+mj-lt"/>
                <a:ea typeface="+mj-ea"/>
                <a:cs typeface="+mj-cs"/>
              </a:rPr>
              <a:t>1. Using PCA &amp; t-SNE in K-Means</a:t>
            </a:r>
          </a:p>
        </p:txBody>
      </p:sp>
      <p:grpSp>
        <p:nvGrpSpPr>
          <p:cNvPr id="23" name="Group 22">
            <a:extLst>
              <a:ext uri="{FF2B5EF4-FFF2-40B4-BE49-F238E27FC236}">
                <a16:creationId xmlns:a16="http://schemas.microsoft.com/office/drawing/2014/main" id="{7F963B07-5C9E-478C-A53E-B6F5B4A789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24" name="Freeform 5">
              <a:extLst>
                <a:ext uri="{FF2B5EF4-FFF2-40B4-BE49-F238E27FC236}">
                  <a16:creationId xmlns:a16="http://schemas.microsoft.com/office/drawing/2014/main" id="{A152F29E-C625-4313-96BF-5675B357C0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A5CB78-6497-4151-83B6-568BD27EC5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9" name="Content Placeholder 8">
            <a:extLst>
              <a:ext uri="{FF2B5EF4-FFF2-40B4-BE49-F238E27FC236}">
                <a16:creationId xmlns:a16="http://schemas.microsoft.com/office/drawing/2014/main" id="{50D1BA19-4ACD-14CC-A140-D11D837A42D4}"/>
              </a:ext>
            </a:extLst>
          </p:cNvPr>
          <p:cNvPicPr>
            <a:picLocks noGrp="1" noChangeAspect="1"/>
          </p:cNvPicPr>
          <p:nvPr>
            <p:ph idx="1"/>
          </p:nvPr>
        </p:nvPicPr>
        <p:blipFill>
          <a:blip r:embed="rId2"/>
          <a:stretch>
            <a:fillRect/>
          </a:stretch>
        </p:blipFill>
        <p:spPr>
          <a:xfrm>
            <a:off x="5021239" y="975923"/>
            <a:ext cx="6659227" cy="4445033"/>
          </a:xfrm>
          <a:prstGeom prst="rect">
            <a:avLst/>
          </a:prstGeom>
        </p:spPr>
      </p:pic>
    </p:spTree>
    <p:extLst>
      <p:ext uri="{BB962C8B-B14F-4D97-AF65-F5344CB8AC3E}">
        <p14:creationId xmlns:p14="http://schemas.microsoft.com/office/powerpoint/2010/main" val="1632135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5990"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0D3759-9ABB-BAC8-6CD6-B72C7A54F3FB}"/>
              </a:ext>
            </a:extLst>
          </p:cNvPr>
          <p:cNvSpPr>
            <a:spLocks noGrp="1"/>
          </p:cNvSpPr>
          <p:nvPr>
            <p:ph type="title"/>
          </p:nvPr>
        </p:nvSpPr>
        <p:spPr>
          <a:xfrm>
            <a:off x="1155557" y="649674"/>
            <a:ext cx="4284420" cy="1687143"/>
          </a:xfrm>
        </p:spPr>
        <p:txBody>
          <a:bodyPr anchor="t">
            <a:normAutofit/>
          </a:bodyPr>
          <a:lstStyle/>
          <a:p>
            <a:r>
              <a:rPr lang="en-GB">
                <a:solidFill>
                  <a:schemeClr val="bg1"/>
                </a:solidFill>
              </a:rPr>
              <a:t>Elbow Curve</a:t>
            </a:r>
            <a:endParaRPr lang="en-US">
              <a:solidFill>
                <a:schemeClr val="bg1"/>
              </a:solidFill>
            </a:endParaRPr>
          </a:p>
        </p:txBody>
      </p:sp>
      <p:sp>
        <p:nvSpPr>
          <p:cNvPr id="16" name="Rectangle 15">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414" y="642750"/>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10">
            <a:extLst>
              <a:ext uri="{FF2B5EF4-FFF2-40B4-BE49-F238E27FC236}">
                <a16:creationId xmlns:a16="http://schemas.microsoft.com/office/drawing/2014/main" id="{D580D07E-F045-190C-ADC8-F16CEB90D221}"/>
              </a:ext>
            </a:extLst>
          </p:cNvPr>
          <p:cNvSpPr>
            <a:spLocks noGrp="1"/>
          </p:cNvSpPr>
          <p:nvPr>
            <p:ph idx="1"/>
          </p:nvPr>
        </p:nvSpPr>
        <p:spPr>
          <a:xfrm>
            <a:off x="6752023" y="851281"/>
            <a:ext cx="4293053" cy="1485536"/>
          </a:xfrm>
        </p:spPr>
        <p:txBody>
          <a:bodyPr>
            <a:normAutofit/>
          </a:bodyPr>
          <a:lstStyle/>
          <a:p>
            <a:r>
              <a:rPr lang="en-GB" sz="1600" dirty="0"/>
              <a:t>Used to determine the appropriate number of clusters in the data.</a:t>
            </a:r>
          </a:p>
          <a:p>
            <a:r>
              <a:rPr lang="en-GB" sz="1600" dirty="0"/>
              <a:t>We selected 5 clusters from the shape of the curve.</a:t>
            </a:r>
            <a:endParaRPr lang="en-US" sz="1600" dirty="0"/>
          </a:p>
        </p:txBody>
      </p:sp>
      <p:pic>
        <p:nvPicPr>
          <p:cNvPr id="5" name="Content Placeholder 4">
            <a:extLst>
              <a:ext uri="{FF2B5EF4-FFF2-40B4-BE49-F238E27FC236}">
                <a16:creationId xmlns:a16="http://schemas.microsoft.com/office/drawing/2014/main" id="{A6673A6D-E04D-F16C-D9A4-E26F9CC77622}"/>
              </a:ext>
            </a:extLst>
          </p:cNvPr>
          <p:cNvPicPr>
            <a:picLocks noChangeAspect="1"/>
          </p:cNvPicPr>
          <p:nvPr/>
        </p:nvPicPr>
        <p:blipFill>
          <a:blip r:embed="rId2"/>
          <a:stretch>
            <a:fillRect/>
          </a:stretch>
        </p:blipFill>
        <p:spPr>
          <a:xfrm>
            <a:off x="1155557" y="2836192"/>
            <a:ext cx="4284420" cy="3170471"/>
          </a:xfrm>
          <a:prstGeom prst="rect">
            <a:avLst/>
          </a:prstGeom>
        </p:spPr>
      </p:pic>
      <p:pic>
        <p:nvPicPr>
          <p:cNvPr id="7" name="Picture 6">
            <a:extLst>
              <a:ext uri="{FF2B5EF4-FFF2-40B4-BE49-F238E27FC236}">
                <a16:creationId xmlns:a16="http://schemas.microsoft.com/office/drawing/2014/main" id="{662DDACF-22A3-B8D4-9841-F0D58ACFE14E}"/>
              </a:ext>
            </a:extLst>
          </p:cNvPr>
          <p:cNvPicPr>
            <a:picLocks noChangeAspect="1"/>
          </p:cNvPicPr>
          <p:nvPr/>
        </p:nvPicPr>
        <p:blipFill>
          <a:blip r:embed="rId3"/>
          <a:stretch>
            <a:fillRect/>
          </a:stretch>
        </p:blipFill>
        <p:spPr>
          <a:xfrm>
            <a:off x="6734394" y="2960109"/>
            <a:ext cx="4310692" cy="2922633"/>
          </a:xfrm>
          <a:prstGeom prst="rect">
            <a:avLst/>
          </a:prstGeom>
        </p:spPr>
      </p:pic>
    </p:spTree>
    <p:extLst>
      <p:ext uri="{BB962C8B-B14F-4D97-AF65-F5344CB8AC3E}">
        <p14:creationId xmlns:p14="http://schemas.microsoft.com/office/powerpoint/2010/main" val="14979403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AB9174-7D89-01D0-6D4F-537A19ECB59A}"/>
              </a:ext>
            </a:extLst>
          </p:cNvPr>
          <p:cNvSpPr>
            <a:spLocks noGrp="1"/>
          </p:cNvSpPr>
          <p:nvPr>
            <p:ph type="title"/>
          </p:nvPr>
        </p:nvSpPr>
        <p:spPr>
          <a:xfrm>
            <a:off x="767290" y="1780661"/>
            <a:ext cx="3582073" cy="1463472"/>
          </a:xfrm>
        </p:spPr>
        <p:txBody>
          <a:bodyPr anchor="t">
            <a:normAutofit/>
          </a:bodyPr>
          <a:lstStyle/>
          <a:p>
            <a:r>
              <a:rPr lang="en-GB">
                <a:solidFill>
                  <a:schemeClr val="bg1"/>
                </a:solidFill>
              </a:rPr>
              <a:t>2. Using t-SNE in K-Means</a:t>
            </a:r>
            <a:endParaRPr lang="en-US">
              <a:solidFill>
                <a:schemeClr val="bg1"/>
              </a:solidFill>
            </a:endParaRPr>
          </a:p>
        </p:txBody>
      </p:sp>
      <p:grpSp>
        <p:nvGrpSpPr>
          <p:cNvPr id="20" name="Group 19">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21"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22"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8" name="Content Placeholder 7">
            <a:extLst>
              <a:ext uri="{FF2B5EF4-FFF2-40B4-BE49-F238E27FC236}">
                <a16:creationId xmlns:a16="http://schemas.microsoft.com/office/drawing/2014/main" id="{469F5ABF-054D-4A89-06AF-75EF08F5F4C4}"/>
              </a:ext>
            </a:extLst>
          </p:cNvPr>
          <p:cNvSpPr>
            <a:spLocks noGrp="1"/>
          </p:cNvSpPr>
          <p:nvPr>
            <p:ph idx="1"/>
          </p:nvPr>
        </p:nvSpPr>
        <p:spPr>
          <a:xfrm>
            <a:off x="767290" y="3383121"/>
            <a:ext cx="3582072" cy="2793251"/>
          </a:xfrm>
        </p:spPr>
        <p:txBody>
          <a:bodyPr anchor="t">
            <a:normAutofit/>
          </a:bodyPr>
          <a:lstStyle/>
          <a:p>
            <a:r>
              <a:rPr lang="en-GB" sz="2000">
                <a:solidFill>
                  <a:schemeClr val="bg1"/>
                </a:solidFill>
              </a:rPr>
              <a:t>t-SNE reduces the dimensions to 2 dimensions.</a:t>
            </a:r>
          </a:p>
          <a:p>
            <a:r>
              <a:rPr lang="en-GB" sz="2000">
                <a:solidFill>
                  <a:schemeClr val="bg1"/>
                </a:solidFill>
              </a:rPr>
              <a:t>Clusters formed with some overlaps</a:t>
            </a:r>
            <a:endParaRPr lang="en-US" sz="2000">
              <a:solidFill>
                <a:schemeClr val="bg1"/>
              </a:solidFill>
            </a:endParaRPr>
          </a:p>
        </p:txBody>
      </p:sp>
      <p:pic>
        <p:nvPicPr>
          <p:cNvPr id="4" name="Content Placeholder 4">
            <a:extLst>
              <a:ext uri="{FF2B5EF4-FFF2-40B4-BE49-F238E27FC236}">
                <a16:creationId xmlns:a16="http://schemas.microsoft.com/office/drawing/2014/main" id="{5CB1CE6C-DCC1-46ED-0BB4-E2A7CED103AC}"/>
              </a:ext>
            </a:extLst>
          </p:cNvPr>
          <p:cNvPicPr>
            <a:picLocks noChangeAspect="1"/>
          </p:cNvPicPr>
          <p:nvPr/>
        </p:nvPicPr>
        <p:blipFill>
          <a:blip r:embed="rId2"/>
          <a:stretch>
            <a:fillRect/>
          </a:stretch>
        </p:blipFill>
        <p:spPr>
          <a:xfrm>
            <a:off x="4940896" y="903730"/>
            <a:ext cx="6994641" cy="5543252"/>
          </a:xfrm>
          <a:prstGeom prst="rect">
            <a:avLst/>
          </a:prstGeom>
        </p:spPr>
      </p:pic>
    </p:spTree>
    <p:extLst>
      <p:ext uri="{BB962C8B-B14F-4D97-AF65-F5344CB8AC3E}">
        <p14:creationId xmlns:p14="http://schemas.microsoft.com/office/powerpoint/2010/main" val="19541264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A1DC1F-3D81-3090-FA4D-3884F8FEE916}"/>
              </a:ext>
            </a:extLst>
          </p:cNvPr>
          <p:cNvSpPr>
            <a:spLocks noGrp="1"/>
          </p:cNvSpPr>
          <p:nvPr>
            <p:ph type="title"/>
          </p:nvPr>
        </p:nvSpPr>
        <p:spPr>
          <a:xfrm>
            <a:off x="767290" y="1780661"/>
            <a:ext cx="3582073" cy="1463472"/>
          </a:xfrm>
        </p:spPr>
        <p:txBody>
          <a:bodyPr anchor="t">
            <a:normAutofit/>
          </a:bodyPr>
          <a:lstStyle/>
          <a:p>
            <a:r>
              <a:rPr lang="en-GB" sz="4800">
                <a:solidFill>
                  <a:schemeClr val="bg1"/>
                </a:solidFill>
              </a:rPr>
              <a:t>3. Using PCA in K-Means</a:t>
            </a:r>
            <a:endParaRPr lang="en-US" sz="4800">
              <a:solidFill>
                <a:schemeClr val="bg1"/>
              </a:solidFill>
            </a:endParaRPr>
          </a:p>
        </p:txBody>
      </p:sp>
      <p:grpSp>
        <p:nvGrpSpPr>
          <p:cNvPr id="16" name="Group 15">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7"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8"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9" name="Content Placeholder 8">
            <a:extLst>
              <a:ext uri="{FF2B5EF4-FFF2-40B4-BE49-F238E27FC236}">
                <a16:creationId xmlns:a16="http://schemas.microsoft.com/office/drawing/2014/main" id="{C13572EB-6304-7753-9EAB-71744B10662D}"/>
              </a:ext>
            </a:extLst>
          </p:cNvPr>
          <p:cNvSpPr>
            <a:spLocks noGrp="1"/>
          </p:cNvSpPr>
          <p:nvPr>
            <p:ph idx="1"/>
          </p:nvPr>
        </p:nvSpPr>
        <p:spPr>
          <a:xfrm>
            <a:off x="767290" y="3383121"/>
            <a:ext cx="3582072" cy="2793251"/>
          </a:xfrm>
        </p:spPr>
        <p:txBody>
          <a:bodyPr anchor="t">
            <a:normAutofit/>
          </a:bodyPr>
          <a:lstStyle/>
          <a:p>
            <a:r>
              <a:rPr lang="en-GB" sz="2000" dirty="0">
                <a:solidFill>
                  <a:schemeClr val="bg1"/>
                </a:solidFill>
              </a:rPr>
              <a:t>Found most appropriate</a:t>
            </a:r>
          </a:p>
          <a:p>
            <a:r>
              <a:rPr lang="en-GB" sz="2000" dirty="0">
                <a:solidFill>
                  <a:schemeClr val="bg1"/>
                </a:solidFill>
              </a:rPr>
              <a:t>Had clearer separation of the 3</a:t>
            </a:r>
            <a:endParaRPr lang="en-US" sz="2000" dirty="0">
              <a:solidFill>
                <a:schemeClr val="bg1"/>
              </a:solidFill>
            </a:endParaRPr>
          </a:p>
        </p:txBody>
      </p:sp>
      <p:pic>
        <p:nvPicPr>
          <p:cNvPr id="5" name="Content Placeholder 4">
            <a:extLst>
              <a:ext uri="{FF2B5EF4-FFF2-40B4-BE49-F238E27FC236}">
                <a16:creationId xmlns:a16="http://schemas.microsoft.com/office/drawing/2014/main" id="{35BEE66B-2DD3-96EB-F43C-B71B0FB45D6E}"/>
              </a:ext>
            </a:extLst>
          </p:cNvPr>
          <p:cNvPicPr>
            <a:picLocks noChangeAspect="1"/>
          </p:cNvPicPr>
          <p:nvPr/>
        </p:nvPicPr>
        <p:blipFill>
          <a:blip r:embed="rId2"/>
          <a:stretch>
            <a:fillRect/>
          </a:stretch>
        </p:blipFill>
        <p:spPr>
          <a:xfrm>
            <a:off x="5220431" y="903730"/>
            <a:ext cx="6434973" cy="4472307"/>
          </a:xfrm>
          <a:prstGeom prst="rect">
            <a:avLst/>
          </a:prstGeom>
        </p:spPr>
      </p:pic>
    </p:spTree>
    <p:extLst>
      <p:ext uri="{BB962C8B-B14F-4D97-AF65-F5344CB8AC3E}">
        <p14:creationId xmlns:p14="http://schemas.microsoft.com/office/powerpoint/2010/main" val="1537639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D4E688-63D2-42F8-0FDB-5D08D31DE446}"/>
              </a:ext>
            </a:extLst>
          </p:cNvPr>
          <p:cNvSpPr>
            <a:spLocks noGrp="1"/>
          </p:cNvSpPr>
          <p:nvPr>
            <p:ph type="title"/>
          </p:nvPr>
        </p:nvSpPr>
        <p:spPr>
          <a:xfrm>
            <a:off x="767290" y="1780661"/>
            <a:ext cx="3582073" cy="1463472"/>
          </a:xfrm>
        </p:spPr>
        <p:txBody>
          <a:bodyPr anchor="t">
            <a:normAutofit/>
          </a:bodyPr>
          <a:lstStyle/>
          <a:p>
            <a:r>
              <a:rPr lang="en-GB" sz="4800">
                <a:solidFill>
                  <a:schemeClr val="bg1"/>
                </a:solidFill>
              </a:rPr>
              <a:t>Hierarchical Classification</a:t>
            </a:r>
            <a:endParaRPr lang="en-US" sz="4800">
              <a:solidFill>
                <a:schemeClr val="bg1"/>
              </a:solidFill>
            </a:endParaRPr>
          </a:p>
        </p:txBody>
      </p:sp>
      <p:grpSp>
        <p:nvGrpSpPr>
          <p:cNvPr id="16" name="Group 15">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7"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8"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9" name="Content Placeholder 8">
            <a:extLst>
              <a:ext uri="{FF2B5EF4-FFF2-40B4-BE49-F238E27FC236}">
                <a16:creationId xmlns:a16="http://schemas.microsoft.com/office/drawing/2014/main" id="{47121F2F-0603-7D7E-D690-DB977D2BF312}"/>
              </a:ext>
            </a:extLst>
          </p:cNvPr>
          <p:cNvSpPr>
            <a:spLocks noGrp="1"/>
          </p:cNvSpPr>
          <p:nvPr>
            <p:ph idx="1"/>
          </p:nvPr>
        </p:nvSpPr>
        <p:spPr>
          <a:xfrm>
            <a:off x="767290" y="3383121"/>
            <a:ext cx="3582072" cy="2793251"/>
          </a:xfrm>
        </p:spPr>
        <p:txBody>
          <a:bodyPr anchor="t">
            <a:normAutofit/>
          </a:bodyPr>
          <a:lstStyle/>
          <a:p>
            <a:r>
              <a:rPr lang="en-GB" sz="2000" dirty="0">
                <a:solidFill>
                  <a:schemeClr val="bg1"/>
                </a:solidFill>
              </a:rPr>
              <a:t>Tested to see the effectiveness</a:t>
            </a:r>
          </a:p>
          <a:p>
            <a:r>
              <a:rPr lang="en-GB" sz="2000" dirty="0">
                <a:solidFill>
                  <a:schemeClr val="bg1"/>
                </a:solidFill>
              </a:rPr>
              <a:t>Clusters towards the bottom not clearly visible or identifiable</a:t>
            </a:r>
          </a:p>
          <a:p>
            <a:r>
              <a:rPr lang="en-GB" sz="2000" dirty="0">
                <a:solidFill>
                  <a:schemeClr val="bg1"/>
                </a:solidFill>
              </a:rPr>
              <a:t>Not suitable because of the size of the data.</a:t>
            </a:r>
            <a:endParaRPr lang="en-US" sz="2000" dirty="0">
              <a:solidFill>
                <a:schemeClr val="bg1"/>
              </a:solidFill>
            </a:endParaRPr>
          </a:p>
        </p:txBody>
      </p:sp>
      <p:pic>
        <p:nvPicPr>
          <p:cNvPr id="5" name="Content Placeholder 4">
            <a:extLst>
              <a:ext uri="{FF2B5EF4-FFF2-40B4-BE49-F238E27FC236}">
                <a16:creationId xmlns:a16="http://schemas.microsoft.com/office/drawing/2014/main" id="{4A38DD39-6FB7-52F2-9D63-BCF646C90327}"/>
              </a:ext>
            </a:extLst>
          </p:cNvPr>
          <p:cNvPicPr>
            <a:picLocks noChangeAspect="1"/>
          </p:cNvPicPr>
          <p:nvPr/>
        </p:nvPicPr>
        <p:blipFill>
          <a:blip r:embed="rId2"/>
          <a:stretch>
            <a:fillRect/>
          </a:stretch>
        </p:blipFill>
        <p:spPr>
          <a:xfrm>
            <a:off x="5116652" y="1147123"/>
            <a:ext cx="6642532" cy="3997531"/>
          </a:xfrm>
          <a:prstGeom prst="rect">
            <a:avLst/>
          </a:prstGeom>
        </p:spPr>
      </p:pic>
    </p:spTree>
    <p:extLst>
      <p:ext uri="{BB962C8B-B14F-4D97-AF65-F5344CB8AC3E}">
        <p14:creationId xmlns:p14="http://schemas.microsoft.com/office/powerpoint/2010/main" val="42826024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C1BC4D-D8FC-B2BF-96DE-397088AD6D9B}"/>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sz="5400" kern="1200">
                <a:solidFill>
                  <a:schemeClr val="bg1"/>
                </a:solidFill>
                <a:latin typeface="+mj-lt"/>
                <a:ea typeface="+mj-ea"/>
                <a:cs typeface="+mj-cs"/>
              </a:rPr>
              <a:t>Tableau</a:t>
            </a:r>
          </a:p>
        </p:txBody>
      </p:sp>
      <p:cxnSp>
        <p:nvCxnSpPr>
          <p:cNvPr id="14" name="Straight Connector 13">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F49B7F87-37E8-94E9-3D24-57060E2466D8}"/>
              </a:ext>
            </a:extLst>
          </p:cNvPr>
          <p:cNvPicPr>
            <a:picLocks noGrp="1" noChangeAspect="1"/>
          </p:cNvPicPr>
          <p:nvPr>
            <p:ph idx="1"/>
          </p:nvPr>
        </p:nvPicPr>
        <p:blipFill>
          <a:blip r:embed="rId2"/>
          <a:stretch>
            <a:fillRect/>
          </a:stretch>
        </p:blipFill>
        <p:spPr>
          <a:xfrm>
            <a:off x="1102441" y="2427541"/>
            <a:ext cx="9932018" cy="3997637"/>
          </a:xfrm>
          <a:prstGeom prst="rect">
            <a:avLst/>
          </a:prstGeom>
        </p:spPr>
      </p:pic>
    </p:spTree>
    <p:extLst>
      <p:ext uri="{BB962C8B-B14F-4D97-AF65-F5344CB8AC3E}">
        <p14:creationId xmlns:p14="http://schemas.microsoft.com/office/powerpoint/2010/main" val="36262196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6F40FBDA-CEB1-40F0-9AB9-BD9C402D7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text, computer, person, indoor&#10;&#10;Description automatically generated">
            <a:extLst>
              <a:ext uri="{FF2B5EF4-FFF2-40B4-BE49-F238E27FC236}">
                <a16:creationId xmlns:a16="http://schemas.microsoft.com/office/drawing/2014/main" id="{F4106A59-AB71-646D-4715-AFADBB33E7B3}"/>
              </a:ext>
            </a:extLst>
          </p:cNvPr>
          <p:cNvPicPr>
            <a:picLocks noChangeAspect="1"/>
          </p:cNvPicPr>
          <p:nvPr/>
        </p:nvPicPr>
        <p:blipFill rotWithShape="1">
          <a:blip r:embed="rId2">
            <a:alphaModFix amt="45000"/>
            <a:extLst>
              <a:ext uri="{28A0092B-C50C-407E-A947-70E740481C1C}">
                <a14:useLocalDpi xmlns:a14="http://schemas.microsoft.com/office/drawing/2010/main" val="0"/>
              </a:ext>
            </a:extLst>
          </a:blip>
          <a:srcRect t="6965" b="18035"/>
          <a:stretch/>
        </p:blipFill>
        <p:spPr>
          <a:xfrm>
            <a:off x="20" y="10"/>
            <a:ext cx="12191980" cy="6857990"/>
          </a:xfrm>
          <a:prstGeom prst="rect">
            <a:avLst/>
          </a:prstGeom>
        </p:spPr>
      </p:pic>
      <p:sp>
        <p:nvSpPr>
          <p:cNvPr id="20" name="Rectangle 19">
            <a:extLst>
              <a:ext uri="{FF2B5EF4-FFF2-40B4-BE49-F238E27FC236}">
                <a16:creationId xmlns:a16="http://schemas.microsoft.com/office/drawing/2014/main" id="{0344D4FE-ABEF-4230-9E4E-AD5782FC7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noFill/>
          <a:ln w="9525" cap="sq" cmpd="sng" algn="ctr">
            <a:solidFill>
              <a:schemeClr val="tx1">
                <a:lumMod val="75000"/>
                <a:lumOff val="25000"/>
              </a:schemeClr>
            </a:solidFill>
            <a:prstDash val="solid"/>
            <a:miter lim="800000"/>
          </a:ln>
          <a:effectLst>
            <a:softEdge rad="0"/>
          </a:effectLst>
        </p:spPr>
      </p:sp>
      <p:sp>
        <p:nvSpPr>
          <p:cNvPr id="2" name="Title 1">
            <a:extLst>
              <a:ext uri="{FF2B5EF4-FFF2-40B4-BE49-F238E27FC236}">
                <a16:creationId xmlns:a16="http://schemas.microsoft.com/office/drawing/2014/main" id="{E02EFCA7-B744-01DC-9399-D14B2C048F00}"/>
              </a:ext>
            </a:extLst>
          </p:cNvPr>
          <p:cNvSpPr>
            <a:spLocks noGrp="1"/>
          </p:cNvSpPr>
          <p:nvPr>
            <p:ph type="title"/>
          </p:nvPr>
        </p:nvSpPr>
        <p:spPr>
          <a:xfrm>
            <a:off x="1769532" y="1695576"/>
            <a:ext cx="8652938" cy="2857191"/>
          </a:xfrm>
        </p:spPr>
        <p:txBody>
          <a:bodyPr vert="horz" lIns="91440" tIns="45720" rIns="91440" bIns="45720" rtlCol="0" anchor="ctr">
            <a:normAutofit/>
          </a:bodyPr>
          <a:lstStyle/>
          <a:p>
            <a:pPr algn="ctr"/>
            <a:r>
              <a:rPr lang="en-US" sz="8000" dirty="0"/>
              <a:t>Demo</a:t>
            </a:r>
          </a:p>
        </p:txBody>
      </p:sp>
      <p:sp>
        <p:nvSpPr>
          <p:cNvPr id="22" name="Rectangle 21">
            <a:extLst>
              <a:ext uri="{FF2B5EF4-FFF2-40B4-BE49-F238E27FC236}">
                <a16:creationId xmlns:a16="http://schemas.microsoft.com/office/drawing/2014/main" id="{9325F979-D3F9-4926-81B7-7ACCB31A5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9525" cap="sq" cmpd="sng" algn="ctr">
            <a:solidFill>
              <a:schemeClr val="tx1">
                <a:lumMod val="75000"/>
                <a:lumOff val="25000"/>
                <a:alpha val="80000"/>
              </a:schemeClr>
            </a:solidFill>
            <a:prstDash val="solid"/>
            <a:miter lim="800000"/>
          </a:ln>
          <a:effectLst/>
        </p:spPr>
      </p:sp>
    </p:spTree>
    <p:extLst>
      <p:ext uri="{BB962C8B-B14F-4D97-AF65-F5344CB8AC3E}">
        <p14:creationId xmlns:p14="http://schemas.microsoft.com/office/powerpoint/2010/main" val="212996594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n placed on top of a signature line">
            <a:extLst>
              <a:ext uri="{FF2B5EF4-FFF2-40B4-BE49-F238E27FC236}">
                <a16:creationId xmlns:a16="http://schemas.microsoft.com/office/drawing/2014/main" id="{7A2131DA-C8BE-1E9F-763D-08A8CD560E69}"/>
              </a:ext>
            </a:extLst>
          </p:cNvPr>
          <p:cNvPicPr>
            <a:picLocks noChangeAspect="1"/>
          </p:cNvPicPr>
          <p:nvPr/>
        </p:nvPicPr>
        <p:blipFill rotWithShape="1">
          <a:blip r:embed="rId2"/>
          <a:srcRect l="23289" b="9091"/>
          <a:stretch/>
        </p:blipFill>
        <p:spPr>
          <a:xfrm>
            <a:off x="3522468" y="10"/>
            <a:ext cx="8669532" cy="6857990"/>
          </a:xfrm>
          <a:prstGeom prst="rect">
            <a:avLst/>
          </a:prstGeom>
        </p:spPr>
      </p:pic>
      <p:sp>
        <p:nvSpPr>
          <p:cNvPr id="25" name="Rectangle 24">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7FBD8DA-8E79-E046-F30F-5EFA97DC1685}"/>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a:t>Conclusion</a:t>
            </a:r>
            <a:br>
              <a:rPr lang="en-US" sz="2800"/>
            </a:br>
            <a:r>
              <a:rPr lang="en-US" sz="2800"/>
              <a:t> </a:t>
            </a:r>
          </a:p>
        </p:txBody>
      </p:sp>
      <p:sp>
        <p:nvSpPr>
          <p:cNvPr id="27" name="Rectangle 2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3B9A68BA-8090-4837-E326-5462169788F7}"/>
              </a:ext>
            </a:extLst>
          </p:cNvPr>
          <p:cNvSpPr txBox="1"/>
          <p:nvPr/>
        </p:nvSpPr>
        <p:spPr>
          <a:xfrm>
            <a:off x="371094" y="2718054"/>
            <a:ext cx="3438906" cy="3207258"/>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1700" dirty="0"/>
              <a:t>PCA and K-means were found to be better at forming clusters for classification</a:t>
            </a:r>
          </a:p>
          <a:p>
            <a:pPr indent="-228600">
              <a:lnSpc>
                <a:spcPct val="90000"/>
              </a:lnSpc>
              <a:spcAft>
                <a:spcPts val="600"/>
              </a:spcAft>
              <a:buFont typeface="Arial" panose="020B0604020202020204" pitchFamily="34" charset="0"/>
              <a:buChar char="•"/>
            </a:pPr>
            <a:endParaRPr lang="en-US" sz="1700" dirty="0"/>
          </a:p>
          <a:p>
            <a:pPr indent="-228600">
              <a:lnSpc>
                <a:spcPct val="90000"/>
              </a:lnSpc>
              <a:spcAft>
                <a:spcPts val="600"/>
              </a:spcAft>
              <a:buFont typeface="Arial" panose="020B0604020202020204" pitchFamily="34" charset="0"/>
              <a:buChar char="•"/>
            </a:pPr>
            <a:r>
              <a:rPr lang="en-US" sz="1700" dirty="0"/>
              <a:t>Some clusters contained almost similar information.</a:t>
            </a:r>
          </a:p>
          <a:p>
            <a:pPr indent="-228600">
              <a:lnSpc>
                <a:spcPct val="90000"/>
              </a:lnSpc>
              <a:spcAft>
                <a:spcPts val="600"/>
              </a:spcAft>
              <a:buFont typeface="Arial" panose="020B0604020202020204" pitchFamily="34" charset="0"/>
              <a:buChar char="•"/>
            </a:pPr>
            <a:endParaRPr lang="en-US" sz="1700" dirty="0"/>
          </a:p>
        </p:txBody>
      </p:sp>
    </p:spTree>
    <p:extLst>
      <p:ext uri="{BB962C8B-B14F-4D97-AF65-F5344CB8AC3E}">
        <p14:creationId xmlns:p14="http://schemas.microsoft.com/office/powerpoint/2010/main" val="117116466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2F82C600-ED66-DBCB-025E-E69221BCFA89}"/>
              </a:ext>
            </a:extLst>
          </p:cNvPr>
          <p:cNvSpPr>
            <a:spLocks noGrp="1"/>
          </p:cNvSpPr>
          <p:nvPr>
            <p:ph type="title"/>
          </p:nvPr>
        </p:nvSpPr>
        <p:spPr>
          <a:xfrm>
            <a:off x="1014141" y="1450655"/>
            <a:ext cx="3932030" cy="3956690"/>
          </a:xfrm>
        </p:spPr>
        <p:txBody>
          <a:bodyPr anchor="ctr">
            <a:normAutofit fontScale="90000"/>
          </a:bodyPr>
          <a:lstStyle/>
          <a:p>
            <a:r>
              <a:rPr lang="en-GB" sz="80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Project Overview</a:t>
            </a:r>
            <a:br>
              <a:rPr lang="en-US" sz="8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endParaRPr lang="en-US" sz="8000" dirty="0">
              <a:solidFill>
                <a:schemeClr val="bg1"/>
              </a:solidFill>
            </a:endParaRPr>
          </a:p>
        </p:txBody>
      </p:sp>
      <p:cxnSp>
        <p:nvCxnSpPr>
          <p:cNvPr id="19" name="Straight Connector 18">
            <a:extLst>
              <a:ext uri="{FF2B5EF4-FFF2-40B4-BE49-F238E27FC236}">
                <a16:creationId xmlns:a16="http://schemas.microsoft.com/office/drawing/2014/main" id="{067633D1-6EE6-4118-B9F0-B363477BEE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1450655"/>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AD7FFC6-42A9-49CB-B5E9-B3F6B03833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14141" y="5408571"/>
            <a:ext cx="393203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AA9D1E7-97DD-9102-B093-089714DBBBA1}"/>
              </a:ext>
            </a:extLst>
          </p:cNvPr>
          <p:cNvSpPr>
            <a:spLocks noGrp="1"/>
          </p:cNvSpPr>
          <p:nvPr>
            <p:ph idx="1"/>
          </p:nvPr>
        </p:nvSpPr>
        <p:spPr>
          <a:xfrm>
            <a:off x="6096000" y="1108061"/>
            <a:ext cx="5008901" cy="4571972"/>
          </a:xfrm>
        </p:spPr>
        <p:txBody>
          <a:bodyPr anchor="ctr">
            <a:normAutofit/>
          </a:bodyPr>
          <a:lstStyle/>
          <a:p>
            <a:r>
              <a:rPr lang="en-US" sz="1800" b="0" i="0" dirty="0">
                <a:solidFill>
                  <a:schemeClr val="bg1"/>
                </a:solidFill>
                <a:effectLst/>
              </a:rPr>
              <a:t>Maven Telecommunications are a telecom company that provides phone &amp; internet services to more than 7000 customers in California. We have a customer churn dataset that also specifies the customer demographics amongst other information, and we are going to use this data to perform customer segmentation.</a:t>
            </a:r>
          </a:p>
          <a:p>
            <a:r>
              <a:rPr lang="en-US" sz="1800" b="0" i="0" dirty="0">
                <a:solidFill>
                  <a:schemeClr val="bg1"/>
                </a:solidFill>
                <a:effectLst/>
              </a:rPr>
              <a:t>Customer segmentation is a technique used in marketing analytics. We can use machine learning to find particular clusters that share similar attributes. This would then come in handy when marketing so different customer groups can be targeted with specific marketing.</a:t>
            </a:r>
            <a:endParaRPr lang="en-GB" sz="1800" dirty="0">
              <a:solidFill>
                <a:schemeClr val="bg1"/>
              </a:solidFill>
              <a:ea typeface="Calibri" panose="020F0502020204030204" pitchFamily="34" charset="0"/>
              <a:cs typeface="Calibri" panose="020F0502020204030204" pitchFamily="34" charset="0"/>
            </a:endParaRPr>
          </a:p>
          <a:p>
            <a:endParaRPr lang="en-GB" sz="2000" dirty="0">
              <a:solidFill>
                <a:schemeClr val="bg1"/>
              </a:solidFill>
              <a:effectLst/>
              <a:latin typeface="Calibri" panose="020F0502020204030204" pitchFamily="34" charset="0"/>
              <a:ea typeface="Calibri" panose="020F0502020204030204" pitchFamily="34" charset="0"/>
              <a:cs typeface="Calibri" panose="020F0502020204030204" pitchFamily="34" charset="0"/>
            </a:endParaRPr>
          </a:p>
          <a:p>
            <a:pPr marL="0" indent="0">
              <a:buNone/>
            </a:pPr>
            <a:endParaRPr lang="en-US" sz="20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sz="2000" dirty="0">
              <a:solidFill>
                <a:schemeClr val="bg1"/>
              </a:solidFill>
            </a:endParaRPr>
          </a:p>
        </p:txBody>
      </p:sp>
    </p:spTree>
    <p:extLst>
      <p:ext uri="{BB962C8B-B14F-4D97-AF65-F5344CB8AC3E}">
        <p14:creationId xmlns:p14="http://schemas.microsoft.com/office/powerpoint/2010/main" val="24260201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picture containing text, outdoor, dark, night&#10;&#10;Description automatically generated">
            <a:extLst>
              <a:ext uri="{FF2B5EF4-FFF2-40B4-BE49-F238E27FC236}">
                <a16:creationId xmlns:a16="http://schemas.microsoft.com/office/drawing/2014/main" id="{E0B0C897-6A10-0419-DE28-BE21A4285B4C}"/>
              </a:ext>
            </a:extLst>
          </p:cNvPr>
          <p:cNvPicPr>
            <a:picLocks noChangeAspect="1"/>
          </p:cNvPicPr>
          <p:nvPr/>
        </p:nvPicPr>
        <p:blipFill rotWithShape="1">
          <a:blip r:embed="rId2">
            <a:extLst>
              <a:ext uri="{28A0092B-C50C-407E-A947-70E740481C1C}">
                <a14:useLocalDpi xmlns:a14="http://schemas.microsoft.com/office/drawing/2010/main" val="0"/>
              </a:ext>
            </a:extLst>
          </a:blip>
          <a:srcRect t="25014"/>
          <a:stretch/>
        </p:blipFill>
        <p:spPr>
          <a:xfrm>
            <a:off x="20" y="1282"/>
            <a:ext cx="12191980" cy="6856718"/>
          </a:xfrm>
          <a:prstGeom prst="rect">
            <a:avLst/>
          </a:prstGeom>
        </p:spPr>
      </p:pic>
    </p:spTree>
    <p:extLst>
      <p:ext uri="{BB962C8B-B14F-4D97-AF65-F5344CB8AC3E}">
        <p14:creationId xmlns:p14="http://schemas.microsoft.com/office/powerpoint/2010/main" val="39035987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hand holding a book">
            <a:extLst>
              <a:ext uri="{FF2B5EF4-FFF2-40B4-BE49-F238E27FC236}">
                <a16:creationId xmlns:a16="http://schemas.microsoft.com/office/drawing/2014/main" id="{882B90B0-92BC-F9B9-034B-82FCE93838E7}"/>
              </a:ext>
            </a:extLst>
          </p:cNvPr>
          <p:cNvPicPr>
            <a:picLocks noChangeAspect="1"/>
          </p:cNvPicPr>
          <p:nvPr/>
        </p:nvPicPr>
        <p:blipFill rotWithShape="1">
          <a:blip r:embed="rId2">
            <a:extLst>
              <a:ext uri="{28A0092B-C50C-407E-A947-70E740481C1C}">
                <a14:useLocalDpi xmlns:a14="http://schemas.microsoft.com/office/drawing/2010/main" val="0"/>
              </a:ext>
            </a:extLst>
          </a:blip>
          <a:srcRect b="15094"/>
          <a:stretch/>
        </p:blipFill>
        <p:spPr>
          <a:xfrm>
            <a:off x="-1" y="10"/>
            <a:ext cx="12192000" cy="6857990"/>
          </a:xfrm>
          <a:prstGeom prst="rect">
            <a:avLst/>
          </a:prstGeom>
        </p:spPr>
      </p:pic>
      <p:sp>
        <p:nvSpPr>
          <p:cNvPr id="21"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7F1E8299-171B-383A-10EE-81134D5253F2}"/>
              </a:ext>
            </a:extLst>
          </p:cNvPr>
          <p:cNvSpPr>
            <a:spLocks noGrp="1"/>
          </p:cNvSpPr>
          <p:nvPr>
            <p:ph type="title"/>
          </p:nvPr>
        </p:nvSpPr>
        <p:spPr>
          <a:xfrm>
            <a:off x="709448" y="1913950"/>
            <a:ext cx="4204137" cy="1342754"/>
          </a:xfrm>
        </p:spPr>
        <p:txBody>
          <a:bodyPr>
            <a:normAutofit/>
          </a:bodyPr>
          <a:lstStyle/>
          <a:p>
            <a:pPr algn="ctr"/>
            <a:r>
              <a:rPr lang="en-GB" sz="6000" dirty="0"/>
              <a:t>Data Source</a:t>
            </a:r>
            <a:endParaRPr lang="en-US" sz="6000" dirty="0"/>
          </a:p>
        </p:txBody>
      </p:sp>
      <p:cxnSp>
        <p:nvCxnSpPr>
          <p:cNvPr id="23" name="Straight Connector 22">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8D31531-1F22-0370-DF2A-B61D33AA1073}"/>
              </a:ext>
            </a:extLst>
          </p:cNvPr>
          <p:cNvSpPr>
            <a:spLocks noGrp="1"/>
          </p:cNvSpPr>
          <p:nvPr>
            <p:ph idx="1"/>
          </p:nvPr>
        </p:nvSpPr>
        <p:spPr>
          <a:xfrm>
            <a:off x="525516" y="3417573"/>
            <a:ext cx="4593021" cy="2619839"/>
          </a:xfrm>
        </p:spPr>
        <p:txBody>
          <a:bodyPr anchor="ctr">
            <a:normAutofit/>
          </a:bodyPr>
          <a:lstStyle/>
          <a:p>
            <a:r>
              <a:rPr lang="en-GB" dirty="0"/>
              <a:t>A </a:t>
            </a:r>
            <a:r>
              <a:rPr lang="en-GB" dirty="0">
                <a:hlinkClick r:id="rId3" action="ppaction://hlinkfile"/>
              </a:rPr>
              <a:t>data set </a:t>
            </a:r>
            <a:r>
              <a:rPr lang="en-GB" dirty="0"/>
              <a:t> from Maven Analytics was used.</a:t>
            </a:r>
          </a:p>
          <a:p>
            <a:endParaRPr lang="en-GB" dirty="0"/>
          </a:p>
          <a:p>
            <a:r>
              <a:rPr lang="en-GB" dirty="0"/>
              <a:t>It has 38 columns and 7044 rows</a:t>
            </a:r>
            <a:endParaRPr lang="en-US" dirty="0"/>
          </a:p>
        </p:txBody>
      </p:sp>
    </p:spTree>
    <p:extLst>
      <p:ext uri="{BB962C8B-B14F-4D97-AF65-F5344CB8AC3E}">
        <p14:creationId xmlns:p14="http://schemas.microsoft.com/office/powerpoint/2010/main" val="33348124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F28C56-C1A4-0FAB-61C5-990CD7FA2B51}"/>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sz="5400" b="1" kern="1200">
                <a:solidFill>
                  <a:schemeClr val="bg1"/>
                </a:solidFill>
                <a:latin typeface="+mj-lt"/>
                <a:ea typeface="+mj-ea"/>
                <a:cs typeface="+mj-cs"/>
              </a:rPr>
              <a:t>Process</a:t>
            </a:r>
          </a:p>
        </p:txBody>
      </p:sp>
      <p:cxnSp>
        <p:nvCxnSpPr>
          <p:cNvPr id="13" name="Straight Connector 12">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Content Placeholder 5" descr="A picture containing diagram">
            <a:extLst>
              <a:ext uri="{FF2B5EF4-FFF2-40B4-BE49-F238E27FC236}">
                <a16:creationId xmlns:a16="http://schemas.microsoft.com/office/drawing/2014/main" id="{A2A7BDC8-A591-A664-32E1-8D17A49983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30612" y="2512297"/>
            <a:ext cx="9406356" cy="2900598"/>
          </a:xfrm>
        </p:spPr>
      </p:pic>
    </p:spTree>
    <p:extLst>
      <p:ext uri="{BB962C8B-B14F-4D97-AF65-F5344CB8AC3E}">
        <p14:creationId xmlns:p14="http://schemas.microsoft.com/office/powerpoint/2010/main" val="2917562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8640F9-300A-C63D-158D-1CB10E79EBB4}"/>
              </a:ext>
            </a:extLst>
          </p:cNvPr>
          <p:cNvSpPr>
            <a:spLocks noGrp="1"/>
          </p:cNvSpPr>
          <p:nvPr>
            <p:ph type="title"/>
          </p:nvPr>
        </p:nvSpPr>
        <p:spPr>
          <a:xfrm>
            <a:off x="767290" y="1780661"/>
            <a:ext cx="3582073" cy="1463472"/>
          </a:xfrm>
        </p:spPr>
        <p:txBody>
          <a:bodyPr anchor="t">
            <a:normAutofit/>
          </a:bodyPr>
          <a:lstStyle/>
          <a:p>
            <a:r>
              <a:rPr lang="en-GB" sz="4800">
                <a:solidFill>
                  <a:schemeClr val="bg1"/>
                </a:solidFill>
              </a:rPr>
              <a:t>PostgreSQL</a:t>
            </a:r>
            <a:endParaRPr lang="en-US" sz="4800">
              <a:solidFill>
                <a:schemeClr val="bg1"/>
              </a:solidFill>
            </a:endParaRPr>
          </a:p>
        </p:txBody>
      </p:sp>
      <p:grpSp>
        <p:nvGrpSpPr>
          <p:cNvPr id="16" name="Group 15">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7"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8"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FD49848A-B68C-5421-0905-ABC0F6EA68AC}"/>
              </a:ext>
            </a:extLst>
          </p:cNvPr>
          <p:cNvSpPr>
            <a:spLocks noGrp="1"/>
          </p:cNvSpPr>
          <p:nvPr>
            <p:ph idx="1"/>
          </p:nvPr>
        </p:nvSpPr>
        <p:spPr>
          <a:xfrm>
            <a:off x="767290" y="3383121"/>
            <a:ext cx="3582072" cy="2793251"/>
          </a:xfrm>
        </p:spPr>
        <p:txBody>
          <a:bodyPr anchor="t">
            <a:normAutofit/>
          </a:bodyPr>
          <a:lstStyle/>
          <a:p>
            <a:r>
              <a:rPr lang="en-US" sz="1600" b="0" i="0" dirty="0">
                <a:solidFill>
                  <a:schemeClr val="bg1"/>
                </a:solidFill>
                <a:effectLst/>
                <a:latin typeface="Slack-Lato"/>
              </a:rPr>
              <a:t>We loaded the CSV with our data into Pandas, then cleaned this raw data and wrote that to a table we created in </a:t>
            </a:r>
            <a:r>
              <a:rPr lang="en-US" sz="1600" b="0" i="0" dirty="0" err="1">
                <a:solidFill>
                  <a:schemeClr val="bg1"/>
                </a:solidFill>
                <a:effectLst/>
                <a:latin typeface="Slack-Lato"/>
              </a:rPr>
              <a:t>postgresql</a:t>
            </a:r>
            <a:r>
              <a:rPr lang="en-US" sz="1600" b="0" i="0" dirty="0">
                <a:solidFill>
                  <a:schemeClr val="bg1"/>
                </a:solidFill>
                <a:effectLst/>
                <a:latin typeface="Slack-Lato"/>
              </a:rPr>
              <a:t>.</a:t>
            </a:r>
            <a:br>
              <a:rPr lang="en-US" sz="1600" dirty="0">
                <a:solidFill>
                  <a:schemeClr val="bg1"/>
                </a:solidFill>
              </a:rPr>
            </a:br>
            <a:r>
              <a:rPr lang="en-US" sz="1600" b="0" i="0" dirty="0">
                <a:solidFill>
                  <a:schemeClr val="bg1"/>
                </a:solidFill>
                <a:effectLst/>
                <a:latin typeface="Slack-Lato"/>
              </a:rPr>
              <a:t>After this, we selected the data we wanted (dropped the columns we weren't going to use in the algorithms) and loaded this back into a different table in </a:t>
            </a:r>
            <a:r>
              <a:rPr lang="en-US" sz="1600" b="0" i="0" dirty="0" err="1">
                <a:solidFill>
                  <a:schemeClr val="bg1"/>
                </a:solidFill>
                <a:effectLst/>
                <a:latin typeface="Slack-Lato"/>
              </a:rPr>
              <a:t>postgres</a:t>
            </a:r>
            <a:r>
              <a:rPr lang="en-US" sz="1600" b="0" i="0" dirty="0">
                <a:solidFill>
                  <a:schemeClr val="bg1"/>
                </a:solidFill>
                <a:effectLst/>
                <a:latin typeface="Slack-Lato"/>
              </a:rPr>
              <a:t>, so that we have a copy of the data we were going to use for the machine learning algorithms.</a:t>
            </a:r>
          </a:p>
          <a:p>
            <a:endParaRPr lang="en-US" sz="1600" dirty="0">
              <a:solidFill>
                <a:schemeClr val="bg1"/>
              </a:solidFill>
              <a:latin typeface="Slack-Lato"/>
            </a:endParaRPr>
          </a:p>
          <a:p>
            <a:endParaRPr lang="en-US" sz="1600" dirty="0">
              <a:solidFill>
                <a:schemeClr val="bg1"/>
              </a:solidFill>
            </a:endParaRPr>
          </a:p>
        </p:txBody>
      </p:sp>
      <p:pic>
        <p:nvPicPr>
          <p:cNvPr id="7" name="Picture 6">
            <a:extLst>
              <a:ext uri="{FF2B5EF4-FFF2-40B4-BE49-F238E27FC236}">
                <a16:creationId xmlns:a16="http://schemas.microsoft.com/office/drawing/2014/main" id="{272C2C4E-5EC5-C084-F152-C785780A8BF5}"/>
              </a:ext>
            </a:extLst>
          </p:cNvPr>
          <p:cNvPicPr>
            <a:picLocks noChangeAspect="1"/>
          </p:cNvPicPr>
          <p:nvPr/>
        </p:nvPicPr>
        <p:blipFill>
          <a:blip r:embed="rId2"/>
          <a:stretch>
            <a:fillRect/>
          </a:stretch>
        </p:blipFill>
        <p:spPr>
          <a:xfrm>
            <a:off x="5059709" y="681628"/>
            <a:ext cx="6642532" cy="1956700"/>
          </a:xfrm>
          <a:prstGeom prst="rect">
            <a:avLst/>
          </a:prstGeom>
        </p:spPr>
      </p:pic>
      <p:pic>
        <p:nvPicPr>
          <p:cNvPr id="5" name="Picture 4">
            <a:extLst>
              <a:ext uri="{FF2B5EF4-FFF2-40B4-BE49-F238E27FC236}">
                <a16:creationId xmlns:a16="http://schemas.microsoft.com/office/drawing/2014/main" id="{B71B6BC5-7F38-9487-CC6F-DFC84362EE78}"/>
              </a:ext>
            </a:extLst>
          </p:cNvPr>
          <p:cNvPicPr>
            <a:picLocks noChangeAspect="1"/>
          </p:cNvPicPr>
          <p:nvPr/>
        </p:nvPicPr>
        <p:blipFill>
          <a:blip r:embed="rId3"/>
          <a:stretch>
            <a:fillRect/>
          </a:stretch>
        </p:blipFill>
        <p:spPr>
          <a:xfrm>
            <a:off x="4932973" y="5100903"/>
            <a:ext cx="6411002" cy="797864"/>
          </a:xfrm>
          <a:prstGeom prst="rect">
            <a:avLst/>
          </a:prstGeom>
        </p:spPr>
      </p:pic>
      <p:pic>
        <p:nvPicPr>
          <p:cNvPr id="10" name="Picture 9">
            <a:extLst>
              <a:ext uri="{FF2B5EF4-FFF2-40B4-BE49-F238E27FC236}">
                <a16:creationId xmlns:a16="http://schemas.microsoft.com/office/drawing/2014/main" id="{AD0F4E56-80F2-663F-90AE-46BAA5F937ED}"/>
              </a:ext>
            </a:extLst>
          </p:cNvPr>
          <p:cNvPicPr>
            <a:picLocks noChangeAspect="1"/>
          </p:cNvPicPr>
          <p:nvPr/>
        </p:nvPicPr>
        <p:blipFill>
          <a:blip r:embed="rId4"/>
          <a:stretch>
            <a:fillRect/>
          </a:stretch>
        </p:blipFill>
        <p:spPr>
          <a:xfrm>
            <a:off x="4854179" y="2959485"/>
            <a:ext cx="6794596" cy="1820261"/>
          </a:xfrm>
          <a:prstGeom prst="rect">
            <a:avLst/>
          </a:prstGeom>
        </p:spPr>
      </p:pic>
    </p:spTree>
    <p:extLst>
      <p:ext uri="{BB962C8B-B14F-4D97-AF65-F5344CB8AC3E}">
        <p14:creationId xmlns:p14="http://schemas.microsoft.com/office/powerpoint/2010/main" val="9638091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argo shipping containers in a pile and on a semi-truck at a harbour">
            <a:extLst>
              <a:ext uri="{FF2B5EF4-FFF2-40B4-BE49-F238E27FC236}">
                <a16:creationId xmlns:a16="http://schemas.microsoft.com/office/drawing/2014/main" id="{82D11DC7-7BB8-5FAD-3471-72723EB08C4E}"/>
              </a:ext>
            </a:extLst>
          </p:cNvPr>
          <p:cNvPicPr>
            <a:picLocks noChangeAspect="1"/>
          </p:cNvPicPr>
          <p:nvPr/>
        </p:nvPicPr>
        <p:blipFill rotWithShape="1">
          <a:blip r:embed="rId2"/>
          <a:srcRect r="5200"/>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83C6A1D-76FB-EEB0-C5C6-C4ECBEB17CFE}"/>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t>Extract, Transform &amp; Load</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7075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D8E27-2E1F-0718-C458-971B8A7F3CEB}"/>
              </a:ext>
            </a:extLst>
          </p:cNvPr>
          <p:cNvSpPr>
            <a:spLocks noGrp="1"/>
          </p:cNvSpPr>
          <p:nvPr>
            <p:ph type="title"/>
          </p:nvPr>
        </p:nvSpPr>
        <p:spPr/>
        <p:txBody>
          <a:bodyPr/>
          <a:lstStyle/>
          <a:p>
            <a:r>
              <a:rPr lang="en-GB" b="1" dirty="0"/>
              <a:t>ETL Process</a:t>
            </a:r>
            <a:endParaRPr lang="en-US" b="1" dirty="0"/>
          </a:p>
        </p:txBody>
      </p:sp>
      <p:sp>
        <p:nvSpPr>
          <p:cNvPr id="13" name="TextBox 12">
            <a:extLst>
              <a:ext uri="{FF2B5EF4-FFF2-40B4-BE49-F238E27FC236}">
                <a16:creationId xmlns:a16="http://schemas.microsoft.com/office/drawing/2014/main" id="{8DE71877-1288-EEB2-BFC9-7A479D03C96C}"/>
              </a:ext>
            </a:extLst>
          </p:cNvPr>
          <p:cNvSpPr txBox="1"/>
          <p:nvPr/>
        </p:nvSpPr>
        <p:spPr>
          <a:xfrm>
            <a:off x="706289" y="1864698"/>
            <a:ext cx="2311879" cy="369332"/>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dk1"/>
          </a:lnRef>
          <a:fillRef idx="2">
            <a:schemeClr val="dk1"/>
          </a:fillRef>
          <a:effectRef idx="1">
            <a:schemeClr val="dk1"/>
          </a:effectRef>
          <a:fontRef idx="minor">
            <a:schemeClr val="dk1"/>
          </a:fontRef>
        </p:style>
        <p:txBody>
          <a:bodyPr wrap="square" rtlCol="0">
            <a:spAutoFit/>
          </a:bodyPr>
          <a:lstStyle/>
          <a:p>
            <a:r>
              <a:rPr lang="en-GB" dirty="0"/>
              <a:t>EXTRACT</a:t>
            </a:r>
            <a:endParaRPr lang="en-US" dirty="0"/>
          </a:p>
        </p:txBody>
      </p:sp>
      <p:sp>
        <p:nvSpPr>
          <p:cNvPr id="15" name="TextBox 14">
            <a:extLst>
              <a:ext uri="{FF2B5EF4-FFF2-40B4-BE49-F238E27FC236}">
                <a16:creationId xmlns:a16="http://schemas.microsoft.com/office/drawing/2014/main" id="{BA7FCF5B-7934-8009-B32F-DA7775BFFAC2}"/>
              </a:ext>
            </a:extLst>
          </p:cNvPr>
          <p:cNvSpPr txBox="1"/>
          <p:nvPr/>
        </p:nvSpPr>
        <p:spPr>
          <a:xfrm>
            <a:off x="706289" y="2234030"/>
            <a:ext cx="2311879" cy="2862322"/>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dk1"/>
          </a:lnRef>
          <a:fillRef idx="2">
            <a:schemeClr val="dk1"/>
          </a:fillRef>
          <a:effectRef idx="1">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n-GB" dirty="0"/>
              <a:t>Import data from CSV.</a:t>
            </a:r>
          </a:p>
          <a:p>
            <a:pPr marL="285750" indent="-285750">
              <a:buFont typeface="Arial" panose="020B0604020202020204" pitchFamily="34" charset="0"/>
              <a:buChar char="•"/>
            </a:pPr>
            <a:r>
              <a:rPr lang="en-GB" dirty="0"/>
              <a:t>Copy it into an existing SQL database.</a:t>
            </a:r>
          </a:p>
          <a:p>
            <a:pPr marL="285750" indent="-285750">
              <a:buFont typeface="Arial" panose="020B0604020202020204" pitchFamily="34" charset="0"/>
              <a:buChar char="•"/>
            </a:pPr>
            <a:r>
              <a:rPr lang="en-GB" dirty="0"/>
              <a:t>Read it from the database</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US" dirty="0"/>
          </a:p>
        </p:txBody>
      </p:sp>
      <p:sp>
        <p:nvSpPr>
          <p:cNvPr id="16" name="TextBox 15">
            <a:extLst>
              <a:ext uri="{FF2B5EF4-FFF2-40B4-BE49-F238E27FC236}">
                <a16:creationId xmlns:a16="http://schemas.microsoft.com/office/drawing/2014/main" id="{50996C22-1F21-4DEB-57F4-F8563857C1B2}"/>
              </a:ext>
            </a:extLst>
          </p:cNvPr>
          <p:cNvSpPr txBox="1"/>
          <p:nvPr/>
        </p:nvSpPr>
        <p:spPr>
          <a:xfrm>
            <a:off x="4389407" y="1864698"/>
            <a:ext cx="2888411" cy="369332"/>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dk1"/>
          </a:lnRef>
          <a:fillRef idx="2">
            <a:schemeClr val="dk1"/>
          </a:fillRef>
          <a:effectRef idx="1">
            <a:schemeClr val="dk1"/>
          </a:effectRef>
          <a:fontRef idx="minor">
            <a:schemeClr val="dk1"/>
          </a:fontRef>
        </p:style>
        <p:txBody>
          <a:bodyPr wrap="square" rtlCol="0">
            <a:spAutoFit/>
          </a:bodyPr>
          <a:lstStyle/>
          <a:p>
            <a:r>
              <a:rPr lang="en-GB" dirty="0"/>
              <a:t>TRANSFORM</a:t>
            </a:r>
            <a:endParaRPr lang="en-US" dirty="0"/>
          </a:p>
        </p:txBody>
      </p:sp>
      <p:sp>
        <p:nvSpPr>
          <p:cNvPr id="18" name="TextBox 17">
            <a:extLst>
              <a:ext uri="{FF2B5EF4-FFF2-40B4-BE49-F238E27FC236}">
                <a16:creationId xmlns:a16="http://schemas.microsoft.com/office/drawing/2014/main" id="{BE6478F0-871A-8271-D476-AC6952FA2B98}"/>
              </a:ext>
            </a:extLst>
          </p:cNvPr>
          <p:cNvSpPr txBox="1"/>
          <p:nvPr/>
        </p:nvSpPr>
        <p:spPr>
          <a:xfrm>
            <a:off x="4389406" y="2234030"/>
            <a:ext cx="2888412" cy="2862322"/>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dk1"/>
          </a:lnRef>
          <a:fillRef idx="2">
            <a:schemeClr val="dk1"/>
          </a:fillRef>
          <a:effectRef idx="1">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n-GB" dirty="0"/>
              <a:t>Remove duplicates</a:t>
            </a:r>
          </a:p>
          <a:p>
            <a:pPr marL="285750" indent="-285750">
              <a:buFont typeface="Arial" panose="020B0604020202020204" pitchFamily="34" charset="0"/>
              <a:buChar char="•"/>
            </a:pPr>
            <a:r>
              <a:rPr lang="en-GB" dirty="0"/>
              <a:t>Drop null rows</a:t>
            </a:r>
          </a:p>
          <a:p>
            <a:pPr marL="285750" indent="-285750">
              <a:buFont typeface="Arial" panose="020B0604020202020204" pitchFamily="34" charset="0"/>
              <a:buChar char="•"/>
            </a:pPr>
            <a:r>
              <a:rPr lang="en-GB" dirty="0"/>
              <a:t>Confirm the existing columns</a:t>
            </a:r>
          </a:p>
          <a:p>
            <a:pPr marL="285750" indent="-285750">
              <a:buFont typeface="Arial" panose="020B0604020202020204" pitchFamily="34" charset="0"/>
              <a:buChar char="•"/>
            </a:pPr>
            <a:r>
              <a:rPr lang="en-GB" dirty="0"/>
              <a:t>Drop unwanted columns</a:t>
            </a:r>
          </a:p>
          <a:p>
            <a:pPr marL="285750" indent="-285750">
              <a:buFont typeface="Arial" panose="020B0604020202020204" pitchFamily="34" charset="0"/>
              <a:buChar char="•"/>
            </a:pPr>
            <a:r>
              <a:rPr lang="en-GB" dirty="0"/>
              <a:t>Change categorical values to numeric values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sp>
        <p:nvSpPr>
          <p:cNvPr id="19" name="TextBox 18">
            <a:extLst>
              <a:ext uri="{FF2B5EF4-FFF2-40B4-BE49-F238E27FC236}">
                <a16:creationId xmlns:a16="http://schemas.microsoft.com/office/drawing/2014/main" id="{441663D3-D910-2C00-B40A-D99DD5434CC8}"/>
              </a:ext>
            </a:extLst>
          </p:cNvPr>
          <p:cNvSpPr txBox="1"/>
          <p:nvPr/>
        </p:nvSpPr>
        <p:spPr>
          <a:xfrm>
            <a:off x="8945592" y="2153396"/>
            <a:ext cx="184731" cy="369332"/>
          </a:xfrm>
          <a:prstGeom prst="rect">
            <a:avLst/>
          </a:prstGeom>
          <a:noFill/>
        </p:spPr>
        <p:txBody>
          <a:bodyPr wrap="none" rtlCol="0">
            <a:spAutoFit/>
          </a:bodyPr>
          <a:lstStyle/>
          <a:p>
            <a:endParaRPr lang="en-US" dirty="0"/>
          </a:p>
        </p:txBody>
      </p:sp>
      <p:sp>
        <p:nvSpPr>
          <p:cNvPr id="20" name="TextBox 19">
            <a:extLst>
              <a:ext uri="{FF2B5EF4-FFF2-40B4-BE49-F238E27FC236}">
                <a16:creationId xmlns:a16="http://schemas.microsoft.com/office/drawing/2014/main" id="{1211B3E4-6DAC-AD32-BD38-CAA3EEDFB0F9}"/>
              </a:ext>
            </a:extLst>
          </p:cNvPr>
          <p:cNvSpPr txBox="1"/>
          <p:nvPr/>
        </p:nvSpPr>
        <p:spPr>
          <a:xfrm>
            <a:off x="8765875" y="1864698"/>
            <a:ext cx="2482970" cy="369332"/>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dk1"/>
          </a:lnRef>
          <a:fillRef idx="2">
            <a:schemeClr val="dk1"/>
          </a:fillRef>
          <a:effectRef idx="1">
            <a:schemeClr val="dk1"/>
          </a:effectRef>
          <a:fontRef idx="minor">
            <a:schemeClr val="dk1"/>
          </a:fontRef>
        </p:style>
        <p:txBody>
          <a:bodyPr wrap="square" rtlCol="0">
            <a:spAutoFit/>
          </a:bodyPr>
          <a:lstStyle/>
          <a:p>
            <a:r>
              <a:rPr lang="en-GB" dirty="0"/>
              <a:t>LOAD</a:t>
            </a:r>
            <a:endParaRPr lang="en-US" dirty="0"/>
          </a:p>
        </p:txBody>
      </p:sp>
      <p:sp>
        <p:nvSpPr>
          <p:cNvPr id="21" name="TextBox 20">
            <a:extLst>
              <a:ext uri="{FF2B5EF4-FFF2-40B4-BE49-F238E27FC236}">
                <a16:creationId xmlns:a16="http://schemas.microsoft.com/office/drawing/2014/main" id="{086CB4BD-FDC2-BECC-5CA4-33866AB889DF}"/>
              </a:ext>
            </a:extLst>
          </p:cNvPr>
          <p:cNvSpPr txBox="1"/>
          <p:nvPr/>
        </p:nvSpPr>
        <p:spPr>
          <a:xfrm>
            <a:off x="8765875" y="2234030"/>
            <a:ext cx="2482970" cy="2862322"/>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1">
            <a:schemeClr val="dk1"/>
          </a:lnRef>
          <a:fillRef idx="2">
            <a:schemeClr val="dk1"/>
          </a:fillRef>
          <a:effectRef idx="1">
            <a:schemeClr val="dk1"/>
          </a:effectRef>
          <a:fontRef idx="minor">
            <a:schemeClr val="dk1"/>
          </a:fontRef>
        </p:style>
        <p:txBody>
          <a:bodyPr wrap="square" rtlCol="0">
            <a:spAutoFit/>
          </a:bodyPr>
          <a:lstStyle/>
          <a:p>
            <a:pPr marL="285750" indent="-285750">
              <a:buFont typeface="Arial" panose="020B0604020202020204" pitchFamily="34" charset="0"/>
              <a:buChar char="•"/>
            </a:pPr>
            <a:r>
              <a:rPr lang="en-GB" dirty="0"/>
              <a:t>The cleansed dataset was then pushed back to the PostgreSQL Data Base for future manipulation.</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22" name="Arrow: Right 21">
            <a:extLst>
              <a:ext uri="{FF2B5EF4-FFF2-40B4-BE49-F238E27FC236}">
                <a16:creationId xmlns:a16="http://schemas.microsoft.com/office/drawing/2014/main" id="{99EAA6A6-F684-1561-4180-836C68C98A9E}"/>
              </a:ext>
            </a:extLst>
          </p:cNvPr>
          <p:cNvSpPr/>
          <p:nvPr/>
        </p:nvSpPr>
        <p:spPr>
          <a:xfrm>
            <a:off x="3226279" y="2802073"/>
            <a:ext cx="1078302" cy="48459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265B1044-B8BC-6398-B0D3-AEA2FF222BE1}"/>
              </a:ext>
            </a:extLst>
          </p:cNvPr>
          <p:cNvSpPr/>
          <p:nvPr/>
        </p:nvSpPr>
        <p:spPr>
          <a:xfrm>
            <a:off x="7513966" y="2712177"/>
            <a:ext cx="1129701" cy="574487"/>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8601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gital financial graph">
            <a:extLst>
              <a:ext uri="{FF2B5EF4-FFF2-40B4-BE49-F238E27FC236}">
                <a16:creationId xmlns:a16="http://schemas.microsoft.com/office/drawing/2014/main" id="{E6320073-1C56-6D58-E81B-CBB8C3BC6602}"/>
              </a:ext>
            </a:extLst>
          </p:cNvPr>
          <p:cNvPicPr>
            <a:picLocks noChangeAspect="1"/>
          </p:cNvPicPr>
          <p:nvPr/>
        </p:nvPicPr>
        <p:blipFill rotWithShape="1">
          <a:blip r:embed="rId2"/>
          <a:srcRect l="11468" r="17432"/>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7771767-9275-4F73-A3E4-868F85F64E04}"/>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t>Exploratory Data Analysis</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357465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4344DF-2E4B-718A-AAEC-B6371204B660}"/>
              </a:ext>
            </a:extLst>
          </p:cNvPr>
          <p:cNvSpPr>
            <a:spLocks noGrp="1"/>
          </p:cNvSpPr>
          <p:nvPr>
            <p:ph type="title"/>
          </p:nvPr>
        </p:nvSpPr>
        <p:spPr>
          <a:xfrm>
            <a:off x="7255564" y="834888"/>
            <a:ext cx="4314645" cy="1268958"/>
          </a:xfrm>
        </p:spPr>
        <p:txBody>
          <a:bodyPr anchor="b">
            <a:normAutofit/>
          </a:bodyPr>
          <a:lstStyle/>
          <a:p>
            <a:r>
              <a:rPr lang="en-GB" sz="3200"/>
              <a:t>EDA</a:t>
            </a:r>
            <a:endParaRPr lang="en-US" sz="3200"/>
          </a:p>
        </p:txBody>
      </p:sp>
      <p:pic>
        <p:nvPicPr>
          <p:cNvPr id="5" name="Picture 4" descr="Graph">
            <a:extLst>
              <a:ext uri="{FF2B5EF4-FFF2-40B4-BE49-F238E27FC236}">
                <a16:creationId xmlns:a16="http://schemas.microsoft.com/office/drawing/2014/main" id="{7F448311-EE23-0DB0-5542-D43442A669AA}"/>
              </a:ext>
            </a:extLst>
          </p:cNvPr>
          <p:cNvPicPr>
            <a:picLocks noChangeAspect="1"/>
          </p:cNvPicPr>
          <p:nvPr/>
        </p:nvPicPr>
        <p:blipFill rotWithShape="1">
          <a:blip r:embed="rId2"/>
          <a:srcRect l="13758" r="25023"/>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11" name="Rectangle 10">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6172" y="2240371"/>
            <a:ext cx="42062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426D89E-A80C-CDAD-173E-2AD88C7FA91B}"/>
              </a:ext>
            </a:extLst>
          </p:cNvPr>
          <p:cNvSpPr>
            <a:spLocks noGrp="1"/>
          </p:cNvSpPr>
          <p:nvPr>
            <p:ph idx="1"/>
          </p:nvPr>
        </p:nvSpPr>
        <p:spPr>
          <a:xfrm>
            <a:off x="7255563" y="2557587"/>
            <a:ext cx="4314645" cy="3717317"/>
          </a:xfrm>
        </p:spPr>
        <p:txBody>
          <a:bodyPr anchor="t">
            <a:normAutofit/>
          </a:bodyPr>
          <a:lstStyle/>
          <a:p>
            <a:r>
              <a:rPr lang="en-GB" sz="1800" dirty="0"/>
              <a:t>Done before Transformation of the data</a:t>
            </a:r>
          </a:p>
          <a:p>
            <a:r>
              <a:rPr lang="en-GB" sz="1800" dirty="0"/>
              <a:t>Tried to identify trends that exist in the data</a:t>
            </a:r>
          </a:p>
          <a:p>
            <a:r>
              <a:rPr lang="en-GB" sz="1800" dirty="0"/>
              <a:t>To identify the relevant columns</a:t>
            </a:r>
          </a:p>
          <a:p>
            <a:r>
              <a:rPr lang="en-GB" sz="1800" dirty="0"/>
              <a:t>Begin to understand the dataset and its features.</a:t>
            </a:r>
            <a:endParaRPr lang="en-US" sz="1800" dirty="0"/>
          </a:p>
        </p:txBody>
      </p:sp>
    </p:spTree>
    <p:extLst>
      <p:ext uri="{BB962C8B-B14F-4D97-AF65-F5344CB8AC3E}">
        <p14:creationId xmlns:p14="http://schemas.microsoft.com/office/powerpoint/2010/main" val="36404331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289</TotalTime>
  <Words>466</Words>
  <Application>Microsoft Office PowerPoint</Application>
  <PresentationFormat>Widescreen</PresentationFormat>
  <Paragraphs>68</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Slack-Lato</vt:lpstr>
      <vt:lpstr>Office Theme</vt:lpstr>
      <vt:lpstr>Customer Classifiers</vt:lpstr>
      <vt:lpstr>Project Overview </vt:lpstr>
      <vt:lpstr>Data Source</vt:lpstr>
      <vt:lpstr>Process</vt:lpstr>
      <vt:lpstr>PostgreSQL</vt:lpstr>
      <vt:lpstr>Extract, Transform &amp; Load</vt:lpstr>
      <vt:lpstr>ETL Process</vt:lpstr>
      <vt:lpstr>Exploratory Data Analysis</vt:lpstr>
      <vt:lpstr>EDA</vt:lpstr>
      <vt:lpstr>Customer Classification</vt:lpstr>
      <vt:lpstr>PowerPoint Presentation</vt:lpstr>
      <vt:lpstr>Customer Segmentation 1. Using PCA &amp; t-SNE in K-Means</vt:lpstr>
      <vt:lpstr>Elbow Curve</vt:lpstr>
      <vt:lpstr>2. Using t-SNE in K-Means</vt:lpstr>
      <vt:lpstr>3. Using PCA in K-Means</vt:lpstr>
      <vt:lpstr>Hierarchical Classification</vt:lpstr>
      <vt:lpstr>Tableau</vt:lpstr>
      <vt:lpstr>Demo</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Classifiers</dc:title>
  <dc:creator>Kantai Melau</dc:creator>
  <cp:lastModifiedBy>Kantai Melau</cp:lastModifiedBy>
  <cp:revision>4</cp:revision>
  <dcterms:created xsi:type="dcterms:W3CDTF">2022-11-03T19:09:19Z</dcterms:created>
  <dcterms:modified xsi:type="dcterms:W3CDTF">2022-11-11T00:49:49Z</dcterms:modified>
</cp:coreProperties>
</file>

<file path=docProps/thumbnail.jpeg>
</file>